
<file path=[Content_Types].xml><?xml version="1.0" encoding="utf-8"?>
<Types xmlns="http://schemas.openxmlformats.org/package/2006/content-types">
  <Default Extension="jpeg" ContentType="image/jpeg"/>
  <Default Extension="pdf" ContentType="application/pdf"/>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9" r:id="rId4"/>
    <p:sldMasterId id="2147483689" r:id="rId5"/>
  </p:sldMasterIdLst>
  <p:notesMasterIdLst>
    <p:notesMasterId r:id="rId31"/>
  </p:notesMasterIdLst>
  <p:handoutMasterIdLst>
    <p:handoutMasterId r:id="rId32"/>
  </p:handoutMasterIdLst>
  <p:sldIdLst>
    <p:sldId id="1587" r:id="rId6"/>
    <p:sldId id="838" r:id="rId7"/>
    <p:sldId id="1597" r:id="rId8"/>
    <p:sldId id="1589" r:id="rId9"/>
    <p:sldId id="1592" r:id="rId10"/>
    <p:sldId id="1591" r:id="rId11"/>
    <p:sldId id="1590" r:id="rId12"/>
    <p:sldId id="1594" r:id="rId13"/>
    <p:sldId id="1595" r:id="rId14"/>
    <p:sldId id="1598" r:id="rId15"/>
    <p:sldId id="1599" r:id="rId16"/>
    <p:sldId id="1600" r:id="rId17"/>
    <p:sldId id="1601" r:id="rId18"/>
    <p:sldId id="1602" r:id="rId19"/>
    <p:sldId id="1603" r:id="rId20"/>
    <p:sldId id="1604" r:id="rId21"/>
    <p:sldId id="1605" r:id="rId22"/>
    <p:sldId id="1606" r:id="rId23"/>
    <p:sldId id="1607" r:id="rId24"/>
    <p:sldId id="1608" r:id="rId25"/>
    <p:sldId id="1611" r:id="rId26"/>
    <p:sldId id="1610" r:id="rId27"/>
    <p:sldId id="1612" r:id="rId28"/>
    <p:sldId id="1613" r:id="rId29"/>
    <p:sldId id="1609" r:id="rId30"/>
  </p:sldIdLst>
  <p:sldSz cx="9144000" cy="5143500" type="screen16x9"/>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B30A8D0-BE3A-440D-9650-33CC5F50DB57}">
          <p14:sldIdLst>
            <p14:sldId id="1587"/>
            <p14:sldId id="838"/>
            <p14:sldId id="1597"/>
            <p14:sldId id="1589"/>
            <p14:sldId id="1592"/>
            <p14:sldId id="1591"/>
            <p14:sldId id="1590"/>
            <p14:sldId id="1594"/>
            <p14:sldId id="1595"/>
            <p14:sldId id="1598"/>
            <p14:sldId id="1599"/>
            <p14:sldId id="1600"/>
            <p14:sldId id="1601"/>
            <p14:sldId id="1602"/>
            <p14:sldId id="1603"/>
            <p14:sldId id="1604"/>
            <p14:sldId id="1605"/>
            <p14:sldId id="1606"/>
            <p14:sldId id="1607"/>
            <p14:sldId id="1608"/>
            <p14:sldId id="1611"/>
            <p14:sldId id="1610"/>
            <p14:sldId id="1612"/>
            <p14:sldId id="1613"/>
            <p14:sldId id="1609"/>
          </p14:sldIdLst>
        </p14:section>
        <p14:section name="Untitled Section" id="{4DD09A2E-C27C-48BC-B6E7-244CE1AA087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4A27"/>
    <a:srgbClr val="BC342F"/>
    <a:srgbClr val="13284B"/>
    <a:srgbClr val="13294B"/>
    <a:srgbClr val="D23732"/>
    <a:srgbClr val="A42E27"/>
    <a:srgbClr val="6D5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FDE254-D3E7-4B51-8F2A-DAA85B53D7B2}" v="1511" dt="2025-03-21T13:27:21.181"/>
    <p1510:client id="{452DE9CB-7FBA-4374-8C0E-71CBB4CBAB85}" v="986" dt="2025-03-21T00:23:15.951"/>
    <p1510:client id="{A4FA6D12-2A19-4271-8C38-D522F0D3315B}" v="186" dt="2025-03-21T13:26:55.991"/>
    <p1510:client id="{C87136C1-D250-1E21-F9B4-66F89F369D25}" v="68" dt="2025-03-20T22:24:29.960"/>
    <p1510:client id="{D9C693F8-D902-4D7F-A44A-80FD6B916FA5}" v="871" dt="2025-03-21T00:11:17.078"/>
    <p1510:client id="{E035DAAB-8A6E-4E72-A9D3-D987268B49D3}" v="4462" dt="2025-03-21T13:06:19.2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29" autoAdjust="0"/>
    <p:restoredTop sz="81371" autoAdjust="0"/>
  </p:normalViewPr>
  <p:slideViewPr>
    <p:cSldViewPr snapToGrid="0" snapToObjects="1">
      <p:cViewPr varScale="1">
        <p:scale>
          <a:sx n="97" d="100"/>
          <a:sy n="97" d="100"/>
        </p:scale>
        <p:origin x="987" y="55"/>
      </p:cViewPr>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119" d="100"/>
          <a:sy n="119" d="100"/>
        </p:scale>
        <p:origin x="2360"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diagrams/_rels/data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_rels/data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BAF12A-83DA-4EA0-A3DE-957294AB2F17}" type="doc">
      <dgm:prSet loTypeId="urn:microsoft.com/office/officeart/2005/8/layout/list1" loCatId="list" qsTypeId="urn:microsoft.com/office/officeart/2005/8/quickstyle/simple2" qsCatId="simple" csTypeId="urn:microsoft.com/office/officeart/2005/8/colors/accent1_2" csCatId="accent1"/>
      <dgm:spPr/>
      <dgm:t>
        <a:bodyPr/>
        <a:lstStyle/>
        <a:p>
          <a:endParaRPr lang="en-US"/>
        </a:p>
      </dgm:t>
    </dgm:pt>
    <dgm:pt modelId="{ACC187D8-8BEE-45DE-A651-C32253C6FCC3}">
      <dgm:prSet/>
      <dgm:spPr/>
      <dgm:t>
        <a:bodyPr/>
        <a:lstStyle/>
        <a:p>
          <a:r>
            <a:rPr lang="en-US" b="1"/>
            <a:t>U.S. Hispanic Market:</a:t>
          </a:r>
          <a:r>
            <a:rPr lang="en-US"/>
            <a:t> </a:t>
          </a:r>
        </a:p>
      </dgm:t>
    </dgm:pt>
    <dgm:pt modelId="{CC5F3DE2-011D-4AF0-90A9-2CBD25782997}" type="parTrans" cxnId="{7A09AF2A-0A81-45FC-AE38-51549F2848A6}">
      <dgm:prSet/>
      <dgm:spPr/>
      <dgm:t>
        <a:bodyPr/>
        <a:lstStyle/>
        <a:p>
          <a:endParaRPr lang="en-US"/>
        </a:p>
      </dgm:t>
    </dgm:pt>
    <dgm:pt modelId="{10B2D294-06E4-41D7-B701-556B224FCC22}" type="sibTrans" cxnId="{7A09AF2A-0A81-45FC-AE38-51549F2848A6}">
      <dgm:prSet/>
      <dgm:spPr/>
      <dgm:t>
        <a:bodyPr/>
        <a:lstStyle/>
        <a:p>
          <a:endParaRPr lang="en-US"/>
        </a:p>
      </dgm:t>
    </dgm:pt>
    <dgm:pt modelId="{52AFC9BB-12D9-410D-B62A-3B0E15FE17B9}">
      <dgm:prSet/>
      <dgm:spPr/>
      <dgm:t>
        <a:bodyPr/>
        <a:lstStyle/>
        <a:p>
          <a:r>
            <a:rPr lang="en-US"/>
            <a:t>60M+ people, $2.8T spending power (2026).</a:t>
          </a:r>
        </a:p>
      </dgm:t>
    </dgm:pt>
    <dgm:pt modelId="{DC313F4A-C798-468B-8BCF-D22D23D16BFD}" type="parTrans" cxnId="{509EC1B5-9ED9-45F9-9B5F-203EB9360556}">
      <dgm:prSet/>
      <dgm:spPr/>
      <dgm:t>
        <a:bodyPr/>
        <a:lstStyle/>
        <a:p>
          <a:endParaRPr lang="en-US"/>
        </a:p>
      </dgm:t>
    </dgm:pt>
    <dgm:pt modelId="{35B076DD-1CBA-4C25-9996-CD89156DBDC5}" type="sibTrans" cxnId="{509EC1B5-9ED9-45F9-9B5F-203EB9360556}">
      <dgm:prSet/>
      <dgm:spPr/>
      <dgm:t>
        <a:bodyPr/>
        <a:lstStyle/>
        <a:p>
          <a:endParaRPr lang="en-US"/>
        </a:p>
      </dgm:t>
    </dgm:pt>
    <dgm:pt modelId="{1AE31EBE-93F0-4AE3-8999-89FCEDC4CF56}">
      <dgm:prSet/>
      <dgm:spPr/>
      <dgm:t>
        <a:bodyPr/>
        <a:lstStyle/>
        <a:p>
          <a:r>
            <a:rPr lang="en-US"/>
            <a:t>Over-indexes on digital content.</a:t>
          </a:r>
        </a:p>
      </dgm:t>
    </dgm:pt>
    <dgm:pt modelId="{FDDE32B9-5533-4B9C-A101-9443F720ED96}" type="parTrans" cxnId="{C101CC13-0480-4D29-8F99-0CDD5C08B913}">
      <dgm:prSet/>
      <dgm:spPr/>
      <dgm:t>
        <a:bodyPr/>
        <a:lstStyle/>
        <a:p>
          <a:endParaRPr lang="en-US"/>
        </a:p>
      </dgm:t>
    </dgm:pt>
    <dgm:pt modelId="{05266E8F-9CFB-4434-BED7-B9CD42C2EE96}" type="sibTrans" cxnId="{C101CC13-0480-4D29-8F99-0CDD5C08B913}">
      <dgm:prSet/>
      <dgm:spPr/>
      <dgm:t>
        <a:bodyPr/>
        <a:lstStyle/>
        <a:p>
          <a:endParaRPr lang="en-US"/>
        </a:p>
      </dgm:t>
    </dgm:pt>
    <dgm:pt modelId="{817D2E71-D23E-4F84-9AA4-AE51220EB36B}">
      <dgm:prSet/>
      <dgm:spPr/>
      <dgm:t>
        <a:bodyPr/>
        <a:lstStyle/>
        <a:p>
          <a:r>
            <a:rPr lang="en-US" b="1"/>
            <a:t>Competitive Landscape:</a:t>
          </a:r>
          <a:endParaRPr lang="en-US"/>
        </a:p>
      </dgm:t>
    </dgm:pt>
    <dgm:pt modelId="{3FADF504-0647-4EED-BEC3-365041CD91A9}" type="parTrans" cxnId="{5E6969CD-D57F-4C4C-9803-28EEE8D9816C}">
      <dgm:prSet/>
      <dgm:spPr/>
      <dgm:t>
        <a:bodyPr/>
        <a:lstStyle/>
        <a:p>
          <a:endParaRPr lang="en-US"/>
        </a:p>
      </dgm:t>
    </dgm:pt>
    <dgm:pt modelId="{BE58F0F8-E30E-4663-8BD3-2DA8AA721A00}" type="sibTrans" cxnId="{5E6969CD-D57F-4C4C-9803-28EEE8D9816C}">
      <dgm:prSet/>
      <dgm:spPr/>
      <dgm:t>
        <a:bodyPr/>
        <a:lstStyle/>
        <a:p>
          <a:endParaRPr lang="en-US"/>
        </a:p>
      </dgm:t>
    </dgm:pt>
    <dgm:pt modelId="{028E06CC-01AE-4B49-95C6-88993A970824}">
      <dgm:prSet/>
      <dgm:spPr/>
      <dgm:t>
        <a:bodyPr/>
        <a:lstStyle/>
        <a:p>
          <a:r>
            <a:rPr lang="en-US" dirty="0" err="1"/>
            <a:t>Mitú</a:t>
          </a:r>
          <a:r>
            <a:rPr lang="en-US" dirty="0"/>
            <a:t> &amp; </a:t>
          </a:r>
          <a:r>
            <a:rPr lang="en-US" dirty="0" err="1"/>
            <a:t>Remezcla</a:t>
          </a:r>
          <a:r>
            <a:rPr lang="en-US" dirty="0"/>
            <a:t> – Viral but lacks engagement.</a:t>
          </a:r>
        </a:p>
      </dgm:t>
    </dgm:pt>
    <dgm:pt modelId="{0CEBE97F-5A51-4B99-80A2-BD9F3F649E6A}" type="parTrans" cxnId="{11AECDB2-D54C-4061-98C2-D25B276B96AA}">
      <dgm:prSet/>
      <dgm:spPr/>
      <dgm:t>
        <a:bodyPr/>
        <a:lstStyle/>
        <a:p>
          <a:endParaRPr lang="en-US"/>
        </a:p>
      </dgm:t>
    </dgm:pt>
    <dgm:pt modelId="{0C2D05BB-1889-4D45-B527-EC0650DB4769}" type="sibTrans" cxnId="{11AECDB2-D54C-4061-98C2-D25B276B96AA}">
      <dgm:prSet/>
      <dgm:spPr/>
      <dgm:t>
        <a:bodyPr/>
        <a:lstStyle/>
        <a:p>
          <a:endParaRPr lang="en-US"/>
        </a:p>
      </dgm:t>
    </dgm:pt>
    <dgm:pt modelId="{D6C315F2-D3FA-4B1B-86B4-863F7026DC9D}">
      <dgm:prSet/>
      <dgm:spPr/>
      <dgm:t>
        <a:bodyPr/>
        <a:lstStyle/>
        <a:p>
          <a:r>
            <a:rPr lang="en-US"/>
            <a:t>My Cultura – Corporate but lacks lifestyle focus.</a:t>
          </a:r>
        </a:p>
      </dgm:t>
    </dgm:pt>
    <dgm:pt modelId="{2179E8A2-39E2-4620-B2C5-052BB3CEE5F2}" type="parTrans" cxnId="{BBE5999C-DCEE-4E5C-A2CD-049C2EC6B02C}">
      <dgm:prSet/>
      <dgm:spPr/>
      <dgm:t>
        <a:bodyPr/>
        <a:lstStyle/>
        <a:p>
          <a:endParaRPr lang="en-US"/>
        </a:p>
      </dgm:t>
    </dgm:pt>
    <dgm:pt modelId="{8DE708DA-BBD4-4CDA-8B31-FA6B9A8C5EBB}" type="sibTrans" cxnId="{BBE5999C-DCEE-4E5C-A2CD-049C2EC6B02C}">
      <dgm:prSet/>
      <dgm:spPr/>
      <dgm:t>
        <a:bodyPr/>
        <a:lstStyle/>
        <a:p>
          <a:endParaRPr lang="en-US"/>
        </a:p>
      </dgm:t>
    </dgm:pt>
    <dgm:pt modelId="{4A664886-2EA2-43B4-8D3B-BFE77174E718}">
      <dgm:prSet/>
      <dgm:spPr/>
      <dgm:t>
        <a:bodyPr/>
        <a:lstStyle/>
        <a:p>
          <a:r>
            <a:rPr lang="en-US"/>
            <a:t>Stay Tranquilo's Opportunity – Owns lifestyle, wellness, &amp; community.</a:t>
          </a:r>
        </a:p>
      </dgm:t>
    </dgm:pt>
    <dgm:pt modelId="{E59BA28F-62AE-4A87-B537-BDE502C27F05}" type="parTrans" cxnId="{E8B4127A-D6CE-46F7-96F2-F56235912629}">
      <dgm:prSet/>
      <dgm:spPr/>
      <dgm:t>
        <a:bodyPr/>
        <a:lstStyle/>
        <a:p>
          <a:endParaRPr lang="en-US"/>
        </a:p>
      </dgm:t>
    </dgm:pt>
    <dgm:pt modelId="{29C48374-10E9-46A2-BE11-1D8A1B26202C}" type="sibTrans" cxnId="{E8B4127A-D6CE-46F7-96F2-F56235912629}">
      <dgm:prSet/>
      <dgm:spPr/>
      <dgm:t>
        <a:bodyPr/>
        <a:lstStyle/>
        <a:p>
          <a:endParaRPr lang="en-US"/>
        </a:p>
      </dgm:t>
    </dgm:pt>
    <dgm:pt modelId="{D68550E0-3341-4DFB-B692-05B68AE037AD}" type="pres">
      <dgm:prSet presAssocID="{0BBAF12A-83DA-4EA0-A3DE-957294AB2F17}" presName="linear" presStyleCnt="0">
        <dgm:presLayoutVars>
          <dgm:dir/>
          <dgm:animLvl val="lvl"/>
          <dgm:resizeHandles val="exact"/>
        </dgm:presLayoutVars>
      </dgm:prSet>
      <dgm:spPr/>
    </dgm:pt>
    <dgm:pt modelId="{D7B0954F-5E7B-4B11-8835-224A929004F0}" type="pres">
      <dgm:prSet presAssocID="{ACC187D8-8BEE-45DE-A651-C32253C6FCC3}" presName="parentLin" presStyleCnt="0"/>
      <dgm:spPr/>
    </dgm:pt>
    <dgm:pt modelId="{FCC76C53-0BD2-404A-A1B3-9313C0769558}" type="pres">
      <dgm:prSet presAssocID="{ACC187D8-8BEE-45DE-A651-C32253C6FCC3}" presName="parentLeftMargin" presStyleLbl="node1" presStyleIdx="0" presStyleCnt="2"/>
      <dgm:spPr/>
    </dgm:pt>
    <dgm:pt modelId="{72EBBEBB-2DB6-46B8-87A3-7EF719F0CE4B}" type="pres">
      <dgm:prSet presAssocID="{ACC187D8-8BEE-45DE-A651-C32253C6FCC3}" presName="parentText" presStyleLbl="node1" presStyleIdx="0" presStyleCnt="2">
        <dgm:presLayoutVars>
          <dgm:chMax val="0"/>
          <dgm:bulletEnabled val="1"/>
        </dgm:presLayoutVars>
      </dgm:prSet>
      <dgm:spPr/>
    </dgm:pt>
    <dgm:pt modelId="{57AF422E-4DF7-4F81-868A-36ACBE473755}" type="pres">
      <dgm:prSet presAssocID="{ACC187D8-8BEE-45DE-A651-C32253C6FCC3}" presName="negativeSpace" presStyleCnt="0"/>
      <dgm:spPr/>
    </dgm:pt>
    <dgm:pt modelId="{D1412F78-9600-4201-8E10-D3F0B69C67CD}" type="pres">
      <dgm:prSet presAssocID="{ACC187D8-8BEE-45DE-A651-C32253C6FCC3}" presName="childText" presStyleLbl="conFgAcc1" presStyleIdx="0" presStyleCnt="2">
        <dgm:presLayoutVars>
          <dgm:bulletEnabled val="1"/>
        </dgm:presLayoutVars>
      </dgm:prSet>
      <dgm:spPr/>
    </dgm:pt>
    <dgm:pt modelId="{BD3DFD59-E5FF-4BFD-ACA4-B16F9DE08102}" type="pres">
      <dgm:prSet presAssocID="{10B2D294-06E4-41D7-B701-556B224FCC22}" presName="spaceBetweenRectangles" presStyleCnt="0"/>
      <dgm:spPr/>
    </dgm:pt>
    <dgm:pt modelId="{381E31BD-BC88-4B94-963C-D203627F0545}" type="pres">
      <dgm:prSet presAssocID="{817D2E71-D23E-4F84-9AA4-AE51220EB36B}" presName="parentLin" presStyleCnt="0"/>
      <dgm:spPr/>
    </dgm:pt>
    <dgm:pt modelId="{2C1F5302-AA1E-4D7B-900E-B7214B762D11}" type="pres">
      <dgm:prSet presAssocID="{817D2E71-D23E-4F84-9AA4-AE51220EB36B}" presName="parentLeftMargin" presStyleLbl="node1" presStyleIdx="0" presStyleCnt="2"/>
      <dgm:spPr/>
    </dgm:pt>
    <dgm:pt modelId="{7A23AF3C-8F18-48E8-B76B-D8C3C52C08CA}" type="pres">
      <dgm:prSet presAssocID="{817D2E71-D23E-4F84-9AA4-AE51220EB36B}" presName="parentText" presStyleLbl="node1" presStyleIdx="1" presStyleCnt="2">
        <dgm:presLayoutVars>
          <dgm:chMax val="0"/>
          <dgm:bulletEnabled val="1"/>
        </dgm:presLayoutVars>
      </dgm:prSet>
      <dgm:spPr/>
    </dgm:pt>
    <dgm:pt modelId="{2C86CFE1-65C6-45F0-B2F4-5B30015CE1AF}" type="pres">
      <dgm:prSet presAssocID="{817D2E71-D23E-4F84-9AA4-AE51220EB36B}" presName="negativeSpace" presStyleCnt="0"/>
      <dgm:spPr/>
    </dgm:pt>
    <dgm:pt modelId="{FEF09A94-6970-4AC7-948B-599BF36E8C01}" type="pres">
      <dgm:prSet presAssocID="{817D2E71-D23E-4F84-9AA4-AE51220EB36B}" presName="childText" presStyleLbl="conFgAcc1" presStyleIdx="1" presStyleCnt="2">
        <dgm:presLayoutVars>
          <dgm:bulletEnabled val="1"/>
        </dgm:presLayoutVars>
      </dgm:prSet>
      <dgm:spPr/>
    </dgm:pt>
  </dgm:ptLst>
  <dgm:cxnLst>
    <dgm:cxn modelId="{C101CC13-0480-4D29-8F99-0CDD5C08B913}" srcId="{ACC187D8-8BEE-45DE-A651-C32253C6FCC3}" destId="{1AE31EBE-93F0-4AE3-8999-89FCEDC4CF56}" srcOrd="1" destOrd="0" parTransId="{FDDE32B9-5533-4B9C-A101-9443F720ED96}" sibTransId="{05266E8F-9CFB-4434-BED7-B9CD42C2EE96}"/>
    <dgm:cxn modelId="{D438321D-5100-4A04-BBB9-4FF9DA5267A3}" type="presOf" srcId="{817D2E71-D23E-4F84-9AA4-AE51220EB36B}" destId="{7A23AF3C-8F18-48E8-B76B-D8C3C52C08CA}" srcOrd="1" destOrd="0" presId="urn:microsoft.com/office/officeart/2005/8/layout/list1"/>
    <dgm:cxn modelId="{F0C8BE21-B65D-411E-918E-E28DA28915AB}" type="presOf" srcId="{817D2E71-D23E-4F84-9AA4-AE51220EB36B}" destId="{2C1F5302-AA1E-4D7B-900E-B7214B762D11}" srcOrd="0" destOrd="0" presId="urn:microsoft.com/office/officeart/2005/8/layout/list1"/>
    <dgm:cxn modelId="{7A09AF2A-0A81-45FC-AE38-51549F2848A6}" srcId="{0BBAF12A-83DA-4EA0-A3DE-957294AB2F17}" destId="{ACC187D8-8BEE-45DE-A651-C32253C6FCC3}" srcOrd="0" destOrd="0" parTransId="{CC5F3DE2-011D-4AF0-90A9-2CBD25782997}" sibTransId="{10B2D294-06E4-41D7-B701-556B224FCC22}"/>
    <dgm:cxn modelId="{1D838E42-D9CA-47E4-B534-AE9CFB79B14C}" type="presOf" srcId="{4A664886-2EA2-43B4-8D3B-BFE77174E718}" destId="{FEF09A94-6970-4AC7-948B-599BF36E8C01}" srcOrd="0" destOrd="2" presId="urn:microsoft.com/office/officeart/2005/8/layout/list1"/>
    <dgm:cxn modelId="{E8B4127A-D6CE-46F7-96F2-F56235912629}" srcId="{817D2E71-D23E-4F84-9AA4-AE51220EB36B}" destId="{4A664886-2EA2-43B4-8D3B-BFE77174E718}" srcOrd="2" destOrd="0" parTransId="{E59BA28F-62AE-4A87-B537-BDE502C27F05}" sibTransId="{29C48374-10E9-46A2-BE11-1D8A1B26202C}"/>
    <dgm:cxn modelId="{DF257C8C-C1BC-43E0-9BBB-4AF5684902FD}" type="presOf" srcId="{028E06CC-01AE-4B49-95C6-88993A970824}" destId="{FEF09A94-6970-4AC7-948B-599BF36E8C01}" srcOrd="0" destOrd="0" presId="urn:microsoft.com/office/officeart/2005/8/layout/list1"/>
    <dgm:cxn modelId="{BBE5999C-DCEE-4E5C-A2CD-049C2EC6B02C}" srcId="{817D2E71-D23E-4F84-9AA4-AE51220EB36B}" destId="{D6C315F2-D3FA-4B1B-86B4-863F7026DC9D}" srcOrd="1" destOrd="0" parTransId="{2179E8A2-39E2-4620-B2C5-052BB3CEE5F2}" sibTransId="{8DE708DA-BBD4-4CDA-8B31-FA6B9A8C5EBB}"/>
    <dgm:cxn modelId="{11AECDB2-D54C-4061-98C2-D25B276B96AA}" srcId="{817D2E71-D23E-4F84-9AA4-AE51220EB36B}" destId="{028E06CC-01AE-4B49-95C6-88993A970824}" srcOrd="0" destOrd="0" parTransId="{0CEBE97F-5A51-4B99-80A2-BD9F3F649E6A}" sibTransId="{0C2D05BB-1889-4D45-B527-EC0650DB4769}"/>
    <dgm:cxn modelId="{509EC1B5-9ED9-45F9-9B5F-203EB9360556}" srcId="{ACC187D8-8BEE-45DE-A651-C32253C6FCC3}" destId="{52AFC9BB-12D9-410D-B62A-3B0E15FE17B9}" srcOrd="0" destOrd="0" parTransId="{DC313F4A-C798-468B-8BCF-D22D23D16BFD}" sibTransId="{35B076DD-1CBA-4C25-9996-CD89156DBDC5}"/>
    <dgm:cxn modelId="{80700CBB-6BDB-4BC8-AB1D-22407C9FB4DC}" type="presOf" srcId="{ACC187D8-8BEE-45DE-A651-C32253C6FCC3}" destId="{72EBBEBB-2DB6-46B8-87A3-7EF719F0CE4B}" srcOrd="1" destOrd="0" presId="urn:microsoft.com/office/officeart/2005/8/layout/list1"/>
    <dgm:cxn modelId="{EDB97FC7-E232-45F9-9455-D4AEE08E2FB8}" type="presOf" srcId="{52AFC9BB-12D9-410D-B62A-3B0E15FE17B9}" destId="{D1412F78-9600-4201-8E10-D3F0B69C67CD}" srcOrd="0" destOrd="0" presId="urn:microsoft.com/office/officeart/2005/8/layout/list1"/>
    <dgm:cxn modelId="{5E6969CD-D57F-4C4C-9803-28EEE8D9816C}" srcId="{0BBAF12A-83DA-4EA0-A3DE-957294AB2F17}" destId="{817D2E71-D23E-4F84-9AA4-AE51220EB36B}" srcOrd="1" destOrd="0" parTransId="{3FADF504-0647-4EED-BEC3-365041CD91A9}" sibTransId="{BE58F0F8-E30E-4663-8BD3-2DA8AA721A00}"/>
    <dgm:cxn modelId="{87B9C2E3-5451-4F4A-9A0C-9FB57090F8ED}" type="presOf" srcId="{1AE31EBE-93F0-4AE3-8999-89FCEDC4CF56}" destId="{D1412F78-9600-4201-8E10-D3F0B69C67CD}" srcOrd="0" destOrd="1" presId="urn:microsoft.com/office/officeart/2005/8/layout/list1"/>
    <dgm:cxn modelId="{30FD25EB-C8E4-4004-ABD1-FBF226A7D58E}" type="presOf" srcId="{ACC187D8-8BEE-45DE-A651-C32253C6FCC3}" destId="{FCC76C53-0BD2-404A-A1B3-9313C0769558}" srcOrd="0" destOrd="0" presId="urn:microsoft.com/office/officeart/2005/8/layout/list1"/>
    <dgm:cxn modelId="{5DFF46F0-11FF-421A-907B-3A37F9B85546}" type="presOf" srcId="{0BBAF12A-83DA-4EA0-A3DE-957294AB2F17}" destId="{D68550E0-3341-4DFB-B692-05B68AE037AD}" srcOrd="0" destOrd="0" presId="urn:microsoft.com/office/officeart/2005/8/layout/list1"/>
    <dgm:cxn modelId="{F94F10FB-51A2-4F2D-9557-36EDE2CC800A}" type="presOf" srcId="{D6C315F2-D3FA-4B1B-86B4-863F7026DC9D}" destId="{FEF09A94-6970-4AC7-948B-599BF36E8C01}" srcOrd="0" destOrd="1" presId="urn:microsoft.com/office/officeart/2005/8/layout/list1"/>
    <dgm:cxn modelId="{79A8E11B-0D00-483A-9B47-63E82175906E}" type="presParOf" srcId="{D68550E0-3341-4DFB-B692-05B68AE037AD}" destId="{D7B0954F-5E7B-4B11-8835-224A929004F0}" srcOrd="0" destOrd="0" presId="urn:microsoft.com/office/officeart/2005/8/layout/list1"/>
    <dgm:cxn modelId="{1DE63817-F6F9-4F47-99DF-184A5402E057}" type="presParOf" srcId="{D7B0954F-5E7B-4B11-8835-224A929004F0}" destId="{FCC76C53-0BD2-404A-A1B3-9313C0769558}" srcOrd="0" destOrd="0" presId="urn:microsoft.com/office/officeart/2005/8/layout/list1"/>
    <dgm:cxn modelId="{8C15D6F3-3393-4ACE-8A60-98AFCAD2E15E}" type="presParOf" srcId="{D7B0954F-5E7B-4B11-8835-224A929004F0}" destId="{72EBBEBB-2DB6-46B8-87A3-7EF719F0CE4B}" srcOrd="1" destOrd="0" presId="urn:microsoft.com/office/officeart/2005/8/layout/list1"/>
    <dgm:cxn modelId="{66B3C223-2902-4659-A6E5-F2D3AB645AEC}" type="presParOf" srcId="{D68550E0-3341-4DFB-B692-05B68AE037AD}" destId="{57AF422E-4DF7-4F81-868A-36ACBE473755}" srcOrd="1" destOrd="0" presId="urn:microsoft.com/office/officeart/2005/8/layout/list1"/>
    <dgm:cxn modelId="{825B9C69-6B13-42AB-A559-3BA09E7A1D5B}" type="presParOf" srcId="{D68550E0-3341-4DFB-B692-05B68AE037AD}" destId="{D1412F78-9600-4201-8E10-D3F0B69C67CD}" srcOrd="2" destOrd="0" presId="urn:microsoft.com/office/officeart/2005/8/layout/list1"/>
    <dgm:cxn modelId="{1BB39246-BAAD-49D0-8059-941949724034}" type="presParOf" srcId="{D68550E0-3341-4DFB-B692-05B68AE037AD}" destId="{BD3DFD59-E5FF-4BFD-ACA4-B16F9DE08102}" srcOrd="3" destOrd="0" presId="urn:microsoft.com/office/officeart/2005/8/layout/list1"/>
    <dgm:cxn modelId="{C19EAB63-300E-4E90-9006-C8C736A983FC}" type="presParOf" srcId="{D68550E0-3341-4DFB-B692-05B68AE037AD}" destId="{381E31BD-BC88-4B94-963C-D203627F0545}" srcOrd="4" destOrd="0" presId="urn:microsoft.com/office/officeart/2005/8/layout/list1"/>
    <dgm:cxn modelId="{D453220D-D8AE-4036-A7A6-D1601CD08CD8}" type="presParOf" srcId="{381E31BD-BC88-4B94-963C-D203627F0545}" destId="{2C1F5302-AA1E-4D7B-900E-B7214B762D11}" srcOrd="0" destOrd="0" presId="urn:microsoft.com/office/officeart/2005/8/layout/list1"/>
    <dgm:cxn modelId="{149B35E9-3093-414B-BBFA-77E1C535DCCD}" type="presParOf" srcId="{381E31BD-BC88-4B94-963C-D203627F0545}" destId="{7A23AF3C-8F18-48E8-B76B-D8C3C52C08CA}" srcOrd="1" destOrd="0" presId="urn:microsoft.com/office/officeart/2005/8/layout/list1"/>
    <dgm:cxn modelId="{C353035C-909E-48C6-83D4-9AF1753E4658}" type="presParOf" srcId="{D68550E0-3341-4DFB-B692-05B68AE037AD}" destId="{2C86CFE1-65C6-45F0-B2F4-5B30015CE1AF}" srcOrd="5" destOrd="0" presId="urn:microsoft.com/office/officeart/2005/8/layout/list1"/>
    <dgm:cxn modelId="{D939A39F-8C8B-43E1-9E0C-E841B5ED8078}" type="presParOf" srcId="{D68550E0-3341-4DFB-B692-05B68AE037AD}" destId="{FEF09A94-6970-4AC7-948B-599BF36E8C01}"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1E9784-75A2-459D-B821-F56C216F2235}" type="doc">
      <dgm:prSet loTypeId="urn:microsoft.com/office/officeart/2005/8/layout/list1" loCatId="list" qsTypeId="urn:microsoft.com/office/officeart/2005/8/quickstyle/simple2" qsCatId="simple" csTypeId="urn:microsoft.com/office/officeart/2005/8/colors/accent1_2" csCatId="accent1" phldr="1"/>
      <dgm:spPr/>
      <dgm:t>
        <a:bodyPr/>
        <a:lstStyle/>
        <a:p>
          <a:endParaRPr lang="en-US"/>
        </a:p>
      </dgm:t>
    </dgm:pt>
    <dgm:pt modelId="{9B972734-72AF-4A8C-B55B-77C7925105A2}">
      <dgm:prSet/>
      <dgm:spPr/>
      <dgm:t>
        <a:bodyPr/>
        <a:lstStyle/>
        <a:p>
          <a:r>
            <a:rPr lang="en-US" b="1" dirty="0"/>
            <a:t>Decision-Making Criteria:</a:t>
          </a:r>
          <a:endParaRPr lang="en-US" dirty="0"/>
        </a:p>
      </dgm:t>
    </dgm:pt>
    <dgm:pt modelId="{08AE9456-B1C5-4907-B000-1291E6529FDB}" type="parTrans" cxnId="{4D5F9B30-DB00-4771-8D5D-A966014048C2}">
      <dgm:prSet/>
      <dgm:spPr/>
      <dgm:t>
        <a:bodyPr/>
        <a:lstStyle/>
        <a:p>
          <a:endParaRPr lang="en-US"/>
        </a:p>
      </dgm:t>
    </dgm:pt>
    <dgm:pt modelId="{FFB0ADBC-4914-4C0F-83A0-23469B14D961}" type="sibTrans" cxnId="{4D5F9B30-DB00-4771-8D5D-A966014048C2}">
      <dgm:prSet/>
      <dgm:spPr/>
      <dgm:t>
        <a:bodyPr/>
        <a:lstStyle/>
        <a:p>
          <a:endParaRPr lang="en-US"/>
        </a:p>
      </dgm:t>
    </dgm:pt>
    <dgm:pt modelId="{4A49DD82-D01C-4553-8737-9BCAA28C6E7B}">
      <dgm:prSet/>
      <dgm:spPr/>
      <dgm:t>
        <a:bodyPr/>
        <a:lstStyle/>
        <a:p>
          <a:r>
            <a:rPr lang="en-US"/>
            <a:t>Market &amp; Competitive Analysis</a:t>
          </a:r>
        </a:p>
      </dgm:t>
    </dgm:pt>
    <dgm:pt modelId="{6BC50ED7-0D1D-462D-9DBC-9B270CC16FF8}" type="parTrans" cxnId="{869EB122-7E3E-4BEB-AC81-09D1F640449E}">
      <dgm:prSet/>
      <dgm:spPr/>
      <dgm:t>
        <a:bodyPr/>
        <a:lstStyle/>
        <a:p>
          <a:endParaRPr lang="en-US"/>
        </a:p>
      </dgm:t>
    </dgm:pt>
    <dgm:pt modelId="{A22247B3-0E0F-4CF6-8C0F-37B4EBC784E2}" type="sibTrans" cxnId="{869EB122-7E3E-4BEB-AC81-09D1F640449E}">
      <dgm:prSet/>
      <dgm:spPr/>
      <dgm:t>
        <a:bodyPr/>
        <a:lstStyle/>
        <a:p>
          <a:endParaRPr lang="en-US"/>
        </a:p>
      </dgm:t>
    </dgm:pt>
    <dgm:pt modelId="{36268674-8134-49E2-800E-A57DC6ADA9FA}">
      <dgm:prSet/>
      <dgm:spPr/>
      <dgm:t>
        <a:bodyPr/>
        <a:lstStyle/>
        <a:p>
          <a:r>
            <a:rPr lang="en-US"/>
            <a:t>Audience Insights</a:t>
          </a:r>
        </a:p>
      </dgm:t>
    </dgm:pt>
    <dgm:pt modelId="{51423190-C382-40F2-8F6C-C3A7E3F944A5}" type="parTrans" cxnId="{E669BAC3-70EA-4BE0-9421-D48F4684AE9C}">
      <dgm:prSet/>
      <dgm:spPr/>
      <dgm:t>
        <a:bodyPr/>
        <a:lstStyle/>
        <a:p>
          <a:endParaRPr lang="en-US"/>
        </a:p>
      </dgm:t>
    </dgm:pt>
    <dgm:pt modelId="{86F0BD4B-A289-420E-AA79-308F097627F7}" type="sibTrans" cxnId="{E669BAC3-70EA-4BE0-9421-D48F4684AE9C}">
      <dgm:prSet/>
      <dgm:spPr/>
      <dgm:t>
        <a:bodyPr/>
        <a:lstStyle/>
        <a:p>
          <a:endParaRPr lang="en-US"/>
        </a:p>
      </dgm:t>
    </dgm:pt>
    <dgm:pt modelId="{4ACCBE21-0A4D-41F3-A280-FCF0963872DB}">
      <dgm:prSet/>
      <dgm:spPr/>
      <dgm:t>
        <a:bodyPr/>
        <a:lstStyle/>
        <a:p>
          <a:r>
            <a:rPr lang="en-US"/>
            <a:t>Monetization Potential</a:t>
          </a:r>
        </a:p>
      </dgm:t>
    </dgm:pt>
    <dgm:pt modelId="{2CCECADF-6185-490F-B7F0-7462EC494F39}" type="parTrans" cxnId="{145A762C-95DB-4A25-91F8-E75CE07425A0}">
      <dgm:prSet/>
      <dgm:spPr/>
      <dgm:t>
        <a:bodyPr/>
        <a:lstStyle/>
        <a:p>
          <a:endParaRPr lang="en-US"/>
        </a:p>
      </dgm:t>
    </dgm:pt>
    <dgm:pt modelId="{D7F303D4-5553-4DF8-9DA7-19E84A727CB5}" type="sibTrans" cxnId="{145A762C-95DB-4A25-91F8-E75CE07425A0}">
      <dgm:prSet/>
      <dgm:spPr/>
      <dgm:t>
        <a:bodyPr/>
        <a:lstStyle/>
        <a:p>
          <a:endParaRPr lang="en-US"/>
        </a:p>
      </dgm:t>
    </dgm:pt>
    <dgm:pt modelId="{FA317B5E-3B62-4577-9237-A1B578DBB8C9}">
      <dgm:prSet/>
      <dgm:spPr/>
      <dgm:t>
        <a:bodyPr/>
        <a:lstStyle/>
        <a:p>
          <a:r>
            <a:rPr lang="en-US"/>
            <a:t>Industry Trends</a:t>
          </a:r>
        </a:p>
      </dgm:t>
    </dgm:pt>
    <dgm:pt modelId="{9FA180FB-9A2D-4CFA-8BAA-82EBDBBB84E4}" type="parTrans" cxnId="{48B910F2-57B3-4A11-A2EB-CE87BA782157}">
      <dgm:prSet/>
      <dgm:spPr/>
      <dgm:t>
        <a:bodyPr/>
        <a:lstStyle/>
        <a:p>
          <a:endParaRPr lang="en-US"/>
        </a:p>
      </dgm:t>
    </dgm:pt>
    <dgm:pt modelId="{3FCD71A4-9BD2-4FDB-8FA9-7A99E89C7792}" type="sibTrans" cxnId="{48B910F2-57B3-4A11-A2EB-CE87BA782157}">
      <dgm:prSet/>
      <dgm:spPr/>
      <dgm:t>
        <a:bodyPr/>
        <a:lstStyle/>
        <a:p>
          <a:endParaRPr lang="en-US"/>
        </a:p>
      </dgm:t>
    </dgm:pt>
    <dgm:pt modelId="{CD3C3034-23F4-4DEA-8E87-3DB97C62CA97}">
      <dgm:prSet/>
      <dgm:spPr/>
      <dgm:t>
        <a:bodyPr/>
        <a:lstStyle/>
        <a:p>
          <a:r>
            <a:rPr lang="en-US"/>
            <a:t>Feasibility &amp; Execution</a:t>
          </a:r>
        </a:p>
      </dgm:t>
    </dgm:pt>
    <dgm:pt modelId="{96E8A816-86CF-4F62-824B-FF95FAC05BEF}" type="parTrans" cxnId="{3D62D926-3678-45DC-A554-74C15247238D}">
      <dgm:prSet/>
      <dgm:spPr/>
      <dgm:t>
        <a:bodyPr/>
        <a:lstStyle/>
        <a:p>
          <a:endParaRPr lang="en-US"/>
        </a:p>
      </dgm:t>
    </dgm:pt>
    <dgm:pt modelId="{9589B005-0E4A-41FA-9F2D-8D2D4F70C205}" type="sibTrans" cxnId="{3D62D926-3678-45DC-A554-74C15247238D}">
      <dgm:prSet/>
      <dgm:spPr/>
      <dgm:t>
        <a:bodyPr/>
        <a:lstStyle/>
        <a:p>
          <a:endParaRPr lang="en-US"/>
        </a:p>
      </dgm:t>
    </dgm:pt>
    <dgm:pt modelId="{16A3A54D-27CF-43BD-9402-FF0D03C490C4}">
      <dgm:prSet/>
      <dgm:spPr/>
      <dgm:t>
        <a:bodyPr/>
        <a:lstStyle/>
        <a:p>
          <a:r>
            <a:rPr lang="en-US" b="1"/>
            <a:t>Data Sources: </a:t>
          </a:r>
          <a:endParaRPr lang="en-US"/>
        </a:p>
      </dgm:t>
    </dgm:pt>
    <dgm:pt modelId="{8BD8C409-9C85-4345-B9C4-FADFECC9A292}" type="parTrans" cxnId="{084714F9-2C32-41E7-8DFE-C186CFEE2C79}">
      <dgm:prSet/>
      <dgm:spPr/>
      <dgm:t>
        <a:bodyPr/>
        <a:lstStyle/>
        <a:p>
          <a:endParaRPr lang="en-US"/>
        </a:p>
      </dgm:t>
    </dgm:pt>
    <dgm:pt modelId="{A2676EB5-4B30-4339-8DFD-24ADD2F542ED}" type="sibTrans" cxnId="{084714F9-2C32-41E7-8DFE-C186CFEE2C79}">
      <dgm:prSet/>
      <dgm:spPr/>
      <dgm:t>
        <a:bodyPr/>
        <a:lstStyle/>
        <a:p>
          <a:endParaRPr lang="en-US"/>
        </a:p>
      </dgm:t>
    </dgm:pt>
    <dgm:pt modelId="{1A2F55E0-C0B9-4D19-8968-0BB6414E3C26}">
      <dgm:prSet/>
      <dgm:spPr/>
      <dgm:t>
        <a:bodyPr/>
        <a:lstStyle/>
        <a:p>
          <a:r>
            <a:rPr lang="en-US" dirty="0"/>
            <a:t>Hispanic media consumption reports</a:t>
          </a:r>
        </a:p>
      </dgm:t>
    </dgm:pt>
    <dgm:pt modelId="{8C05046D-7B3A-491A-9B2B-CD48772F0E50}" type="parTrans" cxnId="{388AD9E7-B4B7-4F14-BF90-78B6DA078CF4}">
      <dgm:prSet/>
      <dgm:spPr/>
      <dgm:t>
        <a:bodyPr/>
        <a:lstStyle/>
        <a:p>
          <a:endParaRPr lang="en-US"/>
        </a:p>
      </dgm:t>
    </dgm:pt>
    <dgm:pt modelId="{626D1903-A5F8-49A9-A8B1-706BDC0963F2}" type="sibTrans" cxnId="{388AD9E7-B4B7-4F14-BF90-78B6DA078CF4}">
      <dgm:prSet/>
      <dgm:spPr/>
      <dgm:t>
        <a:bodyPr/>
        <a:lstStyle/>
        <a:p>
          <a:endParaRPr lang="en-US"/>
        </a:p>
      </dgm:t>
    </dgm:pt>
    <dgm:pt modelId="{C48BEBEB-5E0B-4B8F-9573-FCB8A606312C}">
      <dgm:prSet/>
      <dgm:spPr/>
      <dgm:t>
        <a:bodyPr/>
        <a:lstStyle/>
        <a:p>
          <a:r>
            <a:rPr lang="en-US" dirty="0"/>
            <a:t>Competitive benchmarking</a:t>
          </a:r>
        </a:p>
      </dgm:t>
    </dgm:pt>
    <dgm:pt modelId="{2DBA8CB2-AE31-4DFF-9936-1E71B5C7FA3C}" type="parTrans" cxnId="{3B385E8A-23E5-4B91-9693-EB2717281399}">
      <dgm:prSet/>
      <dgm:spPr/>
      <dgm:t>
        <a:bodyPr/>
        <a:lstStyle/>
        <a:p>
          <a:endParaRPr lang="en-US"/>
        </a:p>
      </dgm:t>
    </dgm:pt>
    <dgm:pt modelId="{0E1144FB-A139-4E1D-939B-71E8D0D92CE4}" type="sibTrans" cxnId="{3B385E8A-23E5-4B91-9693-EB2717281399}">
      <dgm:prSet/>
      <dgm:spPr/>
      <dgm:t>
        <a:bodyPr/>
        <a:lstStyle/>
        <a:p>
          <a:endParaRPr lang="en-US"/>
        </a:p>
      </dgm:t>
    </dgm:pt>
    <dgm:pt modelId="{B0375590-B312-4740-8911-604E6ECFF1FB}">
      <dgm:prSet/>
      <dgm:spPr/>
      <dgm:t>
        <a:bodyPr/>
        <a:lstStyle/>
        <a:p>
          <a:r>
            <a:rPr lang="en-US" dirty="0"/>
            <a:t>Engagement data</a:t>
          </a:r>
        </a:p>
      </dgm:t>
    </dgm:pt>
    <dgm:pt modelId="{6BF6A518-FC98-4C04-8125-82F8F3EC4584}" type="parTrans" cxnId="{150C6280-6942-405A-9180-29E0A6401308}">
      <dgm:prSet/>
      <dgm:spPr/>
      <dgm:t>
        <a:bodyPr/>
        <a:lstStyle/>
        <a:p>
          <a:endParaRPr lang="en-US"/>
        </a:p>
      </dgm:t>
    </dgm:pt>
    <dgm:pt modelId="{B2C20CEE-D2FC-40C9-990D-08E0E70C5108}" type="sibTrans" cxnId="{150C6280-6942-405A-9180-29E0A6401308}">
      <dgm:prSet/>
      <dgm:spPr/>
      <dgm:t>
        <a:bodyPr/>
        <a:lstStyle/>
        <a:p>
          <a:endParaRPr lang="en-US"/>
        </a:p>
      </dgm:t>
    </dgm:pt>
    <dgm:pt modelId="{C5484DAA-8737-45E1-A092-E0A84ADC7A74}" type="pres">
      <dgm:prSet presAssocID="{DC1E9784-75A2-459D-B821-F56C216F2235}" presName="linear" presStyleCnt="0">
        <dgm:presLayoutVars>
          <dgm:dir/>
          <dgm:animLvl val="lvl"/>
          <dgm:resizeHandles val="exact"/>
        </dgm:presLayoutVars>
      </dgm:prSet>
      <dgm:spPr/>
    </dgm:pt>
    <dgm:pt modelId="{1DF6A0B5-DCB0-460A-AAA9-217D3A827D51}" type="pres">
      <dgm:prSet presAssocID="{9B972734-72AF-4A8C-B55B-77C7925105A2}" presName="parentLin" presStyleCnt="0"/>
      <dgm:spPr/>
    </dgm:pt>
    <dgm:pt modelId="{20804910-FACF-4D5E-BCD2-7518A83E020D}" type="pres">
      <dgm:prSet presAssocID="{9B972734-72AF-4A8C-B55B-77C7925105A2}" presName="parentLeftMargin" presStyleLbl="node1" presStyleIdx="0" presStyleCnt="2"/>
      <dgm:spPr/>
    </dgm:pt>
    <dgm:pt modelId="{65FA93E3-B295-4ACF-A3AD-577CBC06D908}" type="pres">
      <dgm:prSet presAssocID="{9B972734-72AF-4A8C-B55B-77C7925105A2}" presName="parentText" presStyleLbl="node1" presStyleIdx="0" presStyleCnt="2">
        <dgm:presLayoutVars>
          <dgm:chMax val="0"/>
          <dgm:bulletEnabled val="1"/>
        </dgm:presLayoutVars>
      </dgm:prSet>
      <dgm:spPr/>
    </dgm:pt>
    <dgm:pt modelId="{7517EBAF-2F72-4C03-82D1-9EC70F151E68}" type="pres">
      <dgm:prSet presAssocID="{9B972734-72AF-4A8C-B55B-77C7925105A2}" presName="negativeSpace" presStyleCnt="0"/>
      <dgm:spPr/>
    </dgm:pt>
    <dgm:pt modelId="{87C4DA13-8496-4DB9-966B-2FECFA053E9E}" type="pres">
      <dgm:prSet presAssocID="{9B972734-72AF-4A8C-B55B-77C7925105A2}" presName="childText" presStyleLbl="conFgAcc1" presStyleIdx="0" presStyleCnt="2">
        <dgm:presLayoutVars>
          <dgm:bulletEnabled val="1"/>
        </dgm:presLayoutVars>
      </dgm:prSet>
      <dgm:spPr/>
    </dgm:pt>
    <dgm:pt modelId="{B661DEF8-9AEB-482A-B34E-6F3D01D6AF2F}" type="pres">
      <dgm:prSet presAssocID="{FFB0ADBC-4914-4C0F-83A0-23469B14D961}" presName="spaceBetweenRectangles" presStyleCnt="0"/>
      <dgm:spPr/>
    </dgm:pt>
    <dgm:pt modelId="{5791C62F-E13D-4C9F-9A2C-77A953F003A2}" type="pres">
      <dgm:prSet presAssocID="{16A3A54D-27CF-43BD-9402-FF0D03C490C4}" presName="parentLin" presStyleCnt="0"/>
      <dgm:spPr/>
    </dgm:pt>
    <dgm:pt modelId="{D578AEBA-1022-40E8-9197-CA3A759A7F16}" type="pres">
      <dgm:prSet presAssocID="{16A3A54D-27CF-43BD-9402-FF0D03C490C4}" presName="parentLeftMargin" presStyleLbl="node1" presStyleIdx="0" presStyleCnt="2"/>
      <dgm:spPr/>
    </dgm:pt>
    <dgm:pt modelId="{41876335-9821-482A-863A-5EA915E09C9E}" type="pres">
      <dgm:prSet presAssocID="{16A3A54D-27CF-43BD-9402-FF0D03C490C4}" presName="parentText" presStyleLbl="node1" presStyleIdx="1" presStyleCnt="2">
        <dgm:presLayoutVars>
          <dgm:chMax val="0"/>
          <dgm:bulletEnabled val="1"/>
        </dgm:presLayoutVars>
      </dgm:prSet>
      <dgm:spPr/>
    </dgm:pt>
    <dgm:pt modelId="{F79A3D0C-B780-4937-B101-EA2EE3409A9F}" type="pres">
      <dgm:prSet presAssocID="{16A3A54D-27CF-43BD-9402-FF0D03C490C4}" presName="negativeSpace" presStyleCnt="0"/>
      <dgm:spPr/>
    </dgm:pt>
    <dgm:pt modelId="{8D7778BC-4577-4379-B820-4800A334C10A}" type="pres">
      <dgm:prSet presAssocID="{16A3A54D-27CF-43BD-9402-FF0D03C490C4}" presName="childText" presStyleLbl="conFgAcc1" presStyleIdx="1" presStyleCnt="2">
        <dgm:presLayoutVars>
          <dgm:bulletEnabled val="1"/>
        </dgm:presLayoutVars>
      </dgm:prSet>
      <dgm:spPr/>
    </dgm:pt>
  </dgm:ptLst>
  <dgm:cxnLst>
    <dgm:cxn modelId="{6AB73601-7764-4D8F-9BE1-EFE210FCFAD4}" type="presOf" srcId="{36268674-8134-49E2-800E-A57DC6ADA9FA}" destId="{87C4DA13-8496-4DB9-966B-2FECFA053E9E}" srcOrd="0" destOrd="1" presId="urn:microsoft.com/office/officeart/2005/8/layout/list1"/>
    <dgm:cxn modelId="{A4639E07-2BCB-4418-8E29-8DF835AEEAE3}" type="presOf" srcId="{9B972734-72AF-4A8C-B55B-77C7925105A2}" destId="{20804910-FACF-4D5E-BCD2-7518A83E020D}" srcOrd="0" destOrd="0" presId="urn:microsoft.com/office/officeart/2005/8/layout/list1"/>
    <dgm:cxn modelId="{869EB122-7E3E-4BEB-AC81-09D1F640449E}" srcId="{9B972734-72AF-4A8C-B55B-77C7925105A2}" destId="{4A49DD82-D01C-4553-8737-9BCAA28C6E7B}" srcOrd="0" destOrd="0" parTransId="{6BC50ED7-0D1D-462D-9DBC-9B270CC16FF8}" sibTransId="{A22247B3-0E0F-4CF6-8C0F-37B4EBC784E2}"/>
    <dgm:cxn modelId="{3D62D926-3678-45DC-A554-74C15247238D}" srcId="{9B972734-72AF-4A8C-B55B-77C7925105A2}" destId="{CD3C3034-23F4-4DEA-8E87-3DB97C62CA97}" srcOrd="4" destOrd="0" parTransId="{96E8A816-86CF-4F62-824B-FF95FAC05BEF}" sibTransId="{9589B005-0E4A-41FA-9F2D-8D2D4F70C205}"/>
    <dgm:cxn modelId="{145A762C-95DB-4A25-91F8-E75CE07425A0}" srcId="{9B972734-72AF-4A8C-B55B-77C7925105A2}" destId="{4ACCBE21-0A4D-41F3-A280-FCF0963872DB}" srcOrd="2" destOrd="0" parTransId="{2CCECADF-6185-490F-B7F0-7462EC494F39}" sibTransId="{D7F303D4-5553-4DF8-9DA7-19E84A727CB5}"/>
    <dgm:cxn modelId="{4D5F9B30-DB00-4771-8D5D-A966014048C2}" srcId="{DC1E9784-75A2-459D-B821-F56C216F2235}" destId="{9B972734-72AF-4A8C-B55B-77C7925105A2}" srcOrd="0" destOrd="0" parTransId="{08AE9456-B1C5-4907-B000-1291E6529FDB}" sibTransId="{FFB0ADBC-4914-4C0F-83A0-23469B14D961}"/>
    <dgm:cxn modelId="{49D64B31-A928-440E-91C3-EFB19A7B6EEC}" type="presOf" srcId="{C48BEBEB-5E0B-4B8F-9573-FCB8A606312C}" destId="{8D7778BC-4577-4379-B820-4800A334C10A}" srcOrd="0" destOrd="1" presId="urn:microsoft.com/office/officeart/2005/8/layout/list1"/>
    <dgm:cxn modelId="{243AF536-2C6F-4224-9138-0C90B09A2087}" type="presOf" srcId="{CD3C3034-23F4-4DEA-8E87-3DB97C62CA97}" destId="{87C4DA13-8496-4DB9-966B-2FECFA053E9E}" srcOrd="0" destOrd="4" presId="urn:microsoft.com/office/officeart/2005/8/layout/list1"/>
    <dgm:cxn modelId="{E1B01C49-A1C2-467C-B91C-42B06ED06628}" type="presOf" srcId="{FA317B5E-3B62-4577-9237-A1B578DBB8C9}" destId="{87C4DA13-8496-4DB9-966B-2FECFA053E9E}" srcOrd="0" destOrd="3" presId="urn:microsoft.com/office/officeart/2005/8/layout/list1"/>
    <dgm:cxn modelId="{B8D57C6E-065A-4DC3-B1E0-D7B8B0F72F2B}" type="presOf" srcId="{16A3A54D-27CF-43BD-9402-FF0D03C490C4}" destId="{41876335-9821-482A-863A-5EA915E09C9E}" srcOrd="1" destOrd="0" presId="urn:microsoft.com/office/officeart/2005/8/layout/list1"/>
    <dgm:cxn modelId="{CD129E7C-D2E3-4076-8425-770435C52F89}" type="presOf" srcId="{4A49DD82-D01C-4553-8737-9BCAA28C6E7B}" destId="{87C4DA13-8496-4DB9-966B-2FECFA053E9E}" srcOrd="0" destOrd="0" presId="urn:microsoft.com/office/officeart/2005/8/layout/list1"/>
    <dgm:cxn modelId="{150C6280-6942-405A-9180-29E0A6401308}" srcId="{16A3A54D-27CF-43BD-9402-FF0D03C490C4}" destId="{B0375590-B312-4740-8911-604E6ECFF1FB}" srcOrd="2" destOrd="0" parTransId="{6BF6A518-FC98-4C04-8125-82F8F3EC4584}" sibTransId="{B2C20CEE-D2FC-40C9-990D-08E0E70C5108}"/>
    <dgm:cxn modelId="{3B385E8A-23E5-4B91-9693-EB2717281399}" srcId="{16A3A54D-27CF-43BD-9402-FF0D03C490C4}" destId="{C48BEBEB-5E0B-4B8F-9573-FCB8A606312C}" srcOrd="1" destOrd="0" parTransId="{2DBA8CB2-AE31-4DFF-9936-1E71B5C7FA3C}" sibTransId="{0E1144FB-A139-4E1D-939B-71E8D0D92CE4}"/>
    <dgm:cxn modelId="{C21A558E-9804-410D-8A08-C0774B534561}" type="presOf" srcId="{DC1E9784-75A2-459D-B821-F56C216F2235}" destId="{C5484DAA-8737-45E1-A092-E0A84ADC7A74}" srcOrd="0" destOrd="0" presId="urn:microsoft.com/office/officeart/2005/8/layout/list1"/>
    <dgm:cxn modelId="{25FA53A0-8A91-446C-850D-B3FA18955EE3}" type="presOf" srcId="{1A2F55E0-C0B9-4D19-8968-0BB6414E3C26}" destId="{8D7778BC-4577-4379-B820-4800A334C10A}" srcOrd="0" destOrd="0" presId="urn:microsoft.com/office/officeart/2005/8/layout/list1"/>
    <dgm:cxn modelId="{1FD0FAAE-49E3-4F27-9BDF-4451FC991A10}" type="presOf" srcId="{4ACCBE21-0A4D-41F3-A280-FCF0963872DB}" destId="{87C4DA13-8496-4DB9-966B-2FECFA053E9E}" srcOrd="0" destOrd="2" presId="urn:microsoft.com/office/officeart/2005/8/layout/list1"/>
    <dgm:cxn modelId="{8D9578AF-06DC-4344-B922-8659C6197363}" type="presOf" srcId="{16A3A54D-27CF-43BD-9402-FF0D03C490C4}" destId="{D578AEBA-1022-40E8-9197-CA3A759A7F16}" srcOrd="0" destOrd="0" presId="urn:microsoft.com/office/officeart/2005/8/layout/list1"/>
    <dgm:cxn modelId="{E669BAC3-70EA-4BE0-9421-D48F4684AE9C}" srcId="{9B972734-72AF-4A8C-B55B-77C7925105A2}" destId="{36268674-8134-49E2-800E-A57DC6ADA9FA}" srcOrd="1" destOrd="0" parTransId="{51423190-C382-40F2-8F6C-C3A7E3F944A5}" sibTransId="{86F0BD4B-A289-420E-AA79-308F097627F7}"/>
    <dgm:cxn modelId="{43F34AD7-80A3-4F9D-BCF4-4C16FA8D2E2F}" type="presOf" srcId="{B0375590-B312-4740-8911-604E6ECFF1FB}" destId="{8D7778BC-4577-4379-B820-4800A334C10A}" srcOrd="0" destOrd="2" presId="urn:microsoft.com/office/officeart/2005/8/layout/list1"/>
    <dgm:cxn modelId="{388AD9E7-B4B7-4F14-BF90-78B6DA078CF4}" srcId="{16A3A54D-27CF-43BD-9402-FF0D03C490C4}" destId="{1A2F55E0-C0B9-4D19-8968-0BB6414E3C26}" srcOrd="0" destOrd="0" parTransId="{8C05046D-7B3A-491A-9B2B-CD48772F0E50}" sibTransId="{626D1903-A5F8-49A9-A8B1-706BDC0963F2}"/>
    <dgm:cxn modelId="{2E7DF2E9-4632-42F3-A3C5-E9BF658BDDBB}" type="presOf" srcId="{9B972734-72AF-4A8C-B55B-77C7925105A2}" destId="{65FA93E3-B295-4ACF-A3AD-577CBC06D908}" srcOrd="1" destOrd="0" presId="urn:microsoft.com/office/officeart/2005/8/layout/list1"/>
    <dgm:cxn modelId="{48B910F2-57B3-4A11-A2EB-CE87BA782157}" srcId="{9B972734-72AF-4A8C-B55B-77C7925105A2}" destId="{FA317B5E-3B62-4577-9237-A1B578DBB8C9}" srcOrd="3" destOrd="0" parTransId="{9FA180FB-9A2D-4CFA-8BAA-82EBDBBB84E4}" sibTransId="{3FCD71A4-9BD2-4FDB-8FA9-7A99E89C7792}"/>
    <dgm:cxn modelId="{084714F9-2C32-41E7-8DFE-C186CFEE2C79}" srcId="{DC1E9784-75A2-459D-B821-F56C216F2235}" destId="{16A3A54D-27CF-43BD-9402-FF0D03C490C4}" srcOrd="1" destOrd="0" parTransId="{8BD8C409-9C85-4345-B9C4-FADFECC9A292}" sibTransId="{A2676EB5-4B30-4339-8DFD-24ADD2F542ED}"/>
    <dgm:cxn modelId="{C78CB5A9-CBA4-4703-A4EA-9A52254FE9D1}" type="presParOf" srcId="{C5484DAA-8737-45E1-A092-E0A84ADC7A74}" destId="{1DF6A0B5-DCB0-460A-AAA9-217D3A827D51}" srcOrd="0" destOrd="0" presId="urn:microsoft.com/office/officeart/2005/8/layout/list1"/>
    <dgm:cxn modelId="{BB1906CB-0846-4DAC-A0F0-2407D0C527A7}" type="presParOf" srcId="{1DF6A0B5-DCB0-460A-AAA9-217D3A827D51}" destId="{20804910-FACF-4D5E-BCD2-7518A83E020D}" srcOrd="0" destOrd="0" presId="urn:microsoft.com/office/officeart/2005/8/layout/list1"/>
    <dgm:cxn modelId="{4799EBEF-74D5-4B8F-BB7E-8BB06327FF10}" type="presParOf" srcId="{1DF6A0B5-DCB0-460A-AAA9-217D3A827D51}" destId="{65FA93E3-B295-4ACF-A3AD-577CBC06D908}" srcOrd="1" destOrd="0" presId="urn:microsoft.com/office/officeart/2005/8/layout/list1"/>
    <dgm:cxn modelId="{4C452671-4B3B-41C6-8E9B-332187042DA1}" type="presParOf" srcId="{C5484DAA-8737-45E1-A092-E0A84ADC7A74}" destId="{7517EBAF-2F72-4C03-82D1-9EC70F151E68}" srcOrd="1" destOrd="0" presId="urn:microsoft.com/office/officeart/2005/8/layout/list1"/>
    <dgm:cxn modelId="{994C2BD5-9E82-4392-9EBD-F750E8F884AE}" type="presParOf" srcId="{C5484DAA-8737-45E1-A092-E0A84ADC7A74}" destId="{87C4DA13-8496-4DB9-966B-2FECFA053E9E}" srcOrd="2" destOrd="0" presId="urn:microsoft.com/office/officeart/2005/8/layout/list1"/>
    <dgm:cxn modelId="{84C04ABB-8760-4C1A-B60A-D9AB6BD50E5E}" type="presParOf" srcId="{C5484DAA-8737-45E1-A092-E0A84ADC7A74}" destId="{B661DEF8-9AEB-482A-B34E-6F3D01D6AF2F}" srcOrd="3" destOrd="0" presId="urn:microsoft.com/office/officeart/2005/8/layout/list1"/>
    <dgm:cxn modelId="{92D24E94-5B76-40B3-8850-6B94CD8A88EF}" type="presParOf" srcId="{C5484DAA-8737-45E1-A092-E0A84ADC7A74}" destId="{5791C62F-E13D-4C9F-9A2C-77A953F003A2}" srcOrd="4" destOrd="0" presId="urn:microsoft.com/office/officeart/2005/8/layout/list1"/>
    <dgm:cxn modelId="{7198B182-6B07-42E0-807F-040B29AFFA71}" type="presParOf" srcId="{5791C62F-E13D-4C9F-9A2C-77A953F003A2}" destId="{D578AEBA-1022-40E8-9197-CA3A759A7F16}" srcOrd="0" destOrd="0" presId="urn:microsoft.com/office/officeart/2005/8/layout/list1"/>
    <dgm:cxn modelId="{57CEFBD7-7FE7-4B84-ADA5-8900880E202A}" type="presParOf" srcId="{5791C62F-E13D-4C9F-9A2C-77A953F003A2}" destId="{41876335-9821-482A-863A-5EA915E09C9E}" srcOrd="1" destOrd="0" presId="urn:microsoft.com/office/officeart/2005/8/layout/list1"/>
    <dgm:cxn modelId="{326789C7-5109-42D7-A165-4AB6BACF01A2}" type="presParOf" srcId="{C5484DAA-8737-45E1-A092-E0A84ADC7A74}" destId="{F79A3D0C-B780-4937-B101-EA2EE3409A9F}" srcOrd="5" destOrd="0" presId="urn:microsoft.com/office/officeart/2005/8/layout/list1"/>
    <dgm:cxn modelId="{0EC80AF5-F985-4934-8C2C-756A48C8FC10}" type="presParOf" srcId="{C5484DAA-8737-45E1-A092-E0A84ADC7A74}" destId="{8D7778BC-4577-4379-B820-4800A334C10A}"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063CF50-780E-42D4-98B8-41575938F3CC}" type="doc">
      <dgm:prSet loTypeId="urn:microsoft.com/office/officeart/2018/2/layout/IconLabelDescriptionList" loCatId="icon" qsTypeId="urn:microsoft.com/office/officeart/2005/8/quickstyle/simple1" qsCatId="simple" csTypeId="urn:microsoft.com/office/officeart/2005/8/colors/accent2_2" csCatId="accent2" phldr="1"/>
      <dgm:spPr/>
      <dgm:t>
        <a:bodyPr/>
        <a:lstStyle/>
        <a:p>
          <a:endParaRPr lang="en-US"/>
        </a:p>
      </dgm:t>
    </dgm:pt>
    <dgm:pt modelId="{29C700BE-44D7-42DF-A8D2-E2F2E8AD6DB4}">
      <dgm:prSet custT="1"/>
      <dgm:spPr/>
      <dgm:t>
        <a:bodyPr/>
        <a:lstStyle/>
        <a:p>
          <a:pPr>
            <a:lnSpc>
              <a:spcPct val="100000"/>
            </a:lnSpc>
            <a:defRPr b="1"/>
          </a:pPr>
          <a:r>
            <a:rPr lang="en-US" sz="2400" b="1" dirty="0"/>
            <a:t>Positioning Statement:</a:t>
          </a:r>
          <a:endParaRPr lang="en-US" sz="2400" dirty="0"/>
        </a:p>
      </dgm:t>
    </dgm:pt>
    <dgm:pt modelId="{EC3F4C10-799A-45EF-90DB-3EB53D25A1A0}" type="parTrans" cxnId="{E64E8CC7-7ACF-49FF-A54D-EEAA03120EE7}">
      <dgm:prSet/>
      <dgm:spPr/>
      <dgm:t>
        <a:bodyPr/>
        <a:lstStyle/>
        <a:p>
          <a:endParaRPr lang="en-US" sz="1600"/>
        </a:p>
      </dgm:t>
    </dgm:pt>
    <dgm:pt modelId="{C89169B8-19C6-4C3D-AA0A-6E822BD63D63}" type="sibTrans" cxnId="{E64E8CC7-7ACF-49FF-A54D-EEAA03120EE7}">
      <dgm:prSet/>
      <dgm:spPr/>
      <dgm:t>
        <a:bodyPr/>
        <a:lstStyle/>
        <a:p>
          <a:endParaRPr lang="en-US" sz="1600"/>
        </a:p>
      </dgm:t>
    </dgm:pt>
    <dgm:pt modelId="{F74D4BF7-9A67-48CC-B907-488738DDB4A0}">
      <dgm:prSet custT="1"/>
      <dgm:spPr/>
      <dgm:t>
        <a:bodyPr/>
        <a:lstStyle/>
        <a:p>
          <a:pPr>
            <a:lnSpc>
              <a:spcPct val="100000"/>
            </a:lnSpc>
          </a:pPr>
          <a:r>
            <a:rPr lang="en-US" sz="1600" dirty="0"/>
            <a:t>Among bicultural Latinos (ages 25–45, income $80,000+) who actively engage in digital content for relaxation, inspiration, and connection, Stay Tranquilo is the premier Latino lifestyle and wellness brand that helps ease  Hispanics’ and Latinos’ anxieties by staying true to their roots, blending cultural authenticity with community engagement.</a:t>
          </a:r>
        </a:p>
      </dgm:t>
    </dgm:pt>
    <dgm:pt modelId="{32355074-BD27-4D9C-8833-216899665B90}" type="parTrans" cxnId="{837C264E-8D80-42CF-B33A-01C2DA349453}">
      <dgm:prSet/>
      <dgm:spPr/>
      <dgm:t>
        <a:bodyPr/>
        <a:lstStyle/>
        <a:p>
          <a:endParaRPr lang="en-US" sz="1600"/>
        </a:p>
      </dgm:t>
    </dgm:pt>
    <dgm:pt modelId="{DE85B7F3-7029-4B8F-8E56-F70AA38F724A}" type="sibTrans" cxnId="{837C264E-8D80-42CF-B33A-01C2DA349453}">
      <dgm:prSet/>
      <dgm:spPr/>
      <dgm:t>
        <a:bodyPr/>
        <a:lstStyle/>
        <a:p>
          <a:endParaRPr lang="en-US" sz="1600"/>
        </a:p>
      </dgm:t>
    </dgm:pt>
    <dgm:pt modelId="{78232949-BCB8-4071-A997-A98BEAA60A3B}">
      <dgm:prSet custT="1"/>
      <dgm:spPr/>
      <dgm:t>
        <a:bodyPr/>
        <a:lstStyle/>
        <a:p>
          <a:pPr>
            <a:lnSpc>
              <a:spcPct val="100000"/>
            </a:lnSpc>
            <a:defRPr b="1"/>
          </a:pPr>
          <a:r>
            <a:rPr lang="en-US" sz="2400" b="1"/>
            <a:t>Messaging Shift:</a:t>
          </a:r>
          <a:r>
            <a:rPr lang="en-US" sz="2400"/>
            <a:t> </a:t>
          </a:r>
        </a:p>
      </dgm:t>
    </dgm:pt>
    <dgm:pt modelId="{8ABE31C0-AED5-459D-BC16-1166FB80B45F}" type="parTrans" cxnId="{E88D9C58-3A88-4657-9126-FCA05E32A8AD}">
      <dgm:prSet/>
      <dgm:spPr/>
      <dgm:t>
        <a:bodyPr/>
        <a:lstStyle/>
        <a:p>
          <a:endParaRPr lang="en-US" sz="1600"/>
        </a:p>
      </dgm:t>
    </dgm:pt>
    <dgm:pt modelId="{D182C9DD-2EDA-431E-B00A-9E9570A4C080}" type="sibTrans" cxnId="{E88D9C58-3A88-4657-9126-FCA05E32A8AD}">
      <dgm:prSet/>
      <dgm:spPr/>
      <dgm:t>
        <a:bodyPr/>
        <a:lstStyle/>
        <a:p>
          <a:endParaRPr lang="en-US" sz="1600"/>
        </a:p>
      </dgm:t>
    </dgm:pt>
    <dgm:pt modelId="{FEA45528-D228-4FB3-937D-FE9ECD887223}">
      <dgm:prSet custT="1"/>
      <dgm:spPr/>
      <dgm:t>
        <a:bodyPr/>
        <a:lstStyle/>
        <a:p>
          <a:pPr>
            <a:lnSpc>
              <a:spcPct val="100000"/>
            </a:lnSpc>
          </a:pPr>
          <a:r>
            <a:rPr lang="en-US" sz="1600"/>
            <a:t>From “A media brand” → To “A movement for Latino wellness &amp; connection.”</a:t>
          </a:r>
        </a:p>
        <a:p>
          <a:endParaRPr lang="en-US" sz="1600" dirty="0"/>
        </a:p>
      </dgm:t>
    </dgm:pt>
    <dgm:pt modelId="{BA89312D-E6CD-4620-AB31-ED7041A34A9C}" type="parTrans" cxnId="{3BDFB59C-EFFA-46F3-BBC6-4CAA811661BF}">
      <dgm:prSet/>
      <dgm:spPr/>
      <dgm:t>
        <a:bodyPr/>
        <a:lstStyle/>
        <a:p>
          <a:endParaRPr lang="en-US" sz="1600"/>
        </a:p>
      </dgm:t>
    </dgm:pt>
    <dgm:pt modelId="{874F3ECB-A5A1-401F-BE6A-ABDA6E480064}" type="sibTrans" cxnId="{3BDFB59C-EFFA-46F3-BBC6-4CAA811661BF}">
      <dgm:prSet/>
      <dgm:spPr/>
      <dgm:t>
        <a:bodyPr/>
        <a:lstStyle/>
        <a:p>
          <a:endParaRPr lang="en-US" sz="1600"/>
        </a:p>
      </dgm:t>
    </dgm:pt>
    <dgm:pt modelId="{51F4B88E-7EA1-4067-8252-605A9353469F}">
      <dgm:prSet custT="1"/>
      <dgm:spPr/>
      <dgm:t>
        <a:bodyPr/>
        <a:lstStyle/>
        <a:p>
          <a:pPr>
            <a:lnSpc>
              <a:spcPct val="100000"/>
            </a:lnSpc>
          </a:pPr>
          <a:r>
            <a:rPr lang="en-US" sz="1600"/>
            <a:t>Align content with </a:t>
          </a:r>
          <a:r>
            <a:rPr lang="en-US" sz="1600" b="1"/>
            <a:t>authentic storytelling, nostalgia, and lifestyle inspiration.</a:t>
          </a:r>
          <a:endParaRPr lang="en-US" sz="1600" dirty="0"/>
        </a:p>
      </dgm:t>
    </dgm:pt>
    <dgm:pt modelId="{F887C386-91E9-4700-AA0E-241AAC9E5EAD}" type="parTrans" cxnId="{F0FC67AC-F970-4CEE-B97A-7F994B84E7AF}">
      <dgm:prSet/>
      <dgm:spPr/>
      <dgm:t>
        <a:bodyPr/>
        <a:lstStyle/>
        <a:p>
          <a:endParaRPr lang="en-US" sz="1600"/>
        </a:p>
      </dgm:t>
    </dgm:pt>
    <dgm:pt modelId="{B0235A8C-2858-4E8C-9CA1-C300088882A9}" type="sibTrans" cxnId="{F0FC67AC-F970-4CEE-B97A-7F994B84E7AF}">
      <dgm:prSet/>
      <dgm:spPr/>
      <dgm:t>
        <a:bodyPr/>
        <a:lstStyle/>
        <a:p>
          <a:endParaRPr lang="en-US" sz="1600"/>
        </a:p>
      </dgm:t>
    </dgm:pt>
    <dgm:pt modelId="{6E867534-2EFB-4C7B-9676-7B6D9ACA09E4}" type="pres">
      <dgm:prSet presAssocID="{1063CF50-780E-42D4-98B8-41575938F3CC}" presName="root" presStyleCnt="0">
        <dgm:presLayoutVars>
          <dgm:dir/>
          <dgm:resizeHandles val="exact"/>
        </dgm:presLayoutVars>
      </dgm:prSet>
      <dgm:spPr/>
    </dgm:pt>
    <dgm:pt modelId="{E0D0B2FE-995E-4058-B20B-C0A15BA0B2AB}" type="pres">
      <dgm:prSet presAssocID="{29C700BE-44D7-42DF-A8D2-E2F2E8AD6DB4}" presName="compNode" presStyleCnt="0"/>
      <dgm:spPr/>
    </dgm:pt>
    <dgm:pt modelId="{F0D4FA2D-A836-4E54-AC9B-ACDEAD4F7B0F}" type="pres">
      <dgm:prSet presAssocID="{29C700BE-44D7-42DF-A8D2-E2F2E8AD6DB4}"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3D104D69-5A23-41FC-A779-7C427A9A144C}" type="pres">
      <dgm:prSet presAssocID="{29C700BE-44D7-42DF-A8D2-E2F2E8AD6DB4}" presName="iconSpace" presStyleCnt="0"/>
      <dgm:spPr/>
    </dgm:pt>
    <dgm:pt modelId="{49B38D23-F8D8-45D7-B6BF-8F6D501CD9C9}" type="pres">
      <dgm:prSet presAssocID="{29C700BE-44D7-42DF-A8D2-E2F2E8AD6DB4}" presName="parTx" presStyleLbl="revTx" presStyleIdx="0" presStyleCnt="4">
        <dgm:presLayoutVars>
          <dgm:chMax val="0"/>
          <dgm:chPref val="0"/>
        </dgm:presLayoutVars>
      </dgm:prSet>
      <dgm:spPr/>
    </dgm:pt>
    <dgm:pt modelId="{A11C0B94-4B05-4941-B4A3-F2CC1B1D8751}" type="pres">
      <dgm:prSet presAssocID="{29C700BE-44D7-42DF-A8D2-E2F2E8AD6DB4}" presName="txSpace" presStyleCnt="0"/>
      <dgm:spPr/>
    </dgm:pt>
    <dgm:pt modelId="{97C49D39-6A9C-4641-8BE3-676BB1B9ACB3}" type="pres">
      <dgm:prSet presAssocID="{29C700BE-44D7-42DF-A8D2-E2F2E8AD6DB4}" presName="desTx" presStyleLbl="revTx" presStyleIdx="1" presStyleCnt="4">
        <dgm:presLayoutVars/>
      </dgm:prSet>
      <dgm:spPr/>
    </dgm:pt>
    <dgm:pt modelId="{D5DEB3CF-BF46-457C-A72D-ACDAF7D347B0}" type="pres">
      <dgm:prSet presAssocID="{C89169B8-19C6-4C3D-AA0A-6E822BD63D63}" presName="sibTrans" presStyleCnt="0"/>
      <dgm:spPr/>
    </dgm:pt>
    <dgm:pt modelId="{ECD2E3A8-9618-4A59-8692-4F4DAF9A4192}" type="pres">
      <dgm:prSet presAssocID="{78232949-BCB8-4071-A997-A98BEAA60A3B}" presName="compNode" presStyleCnt="0"/>
      <dgm:spPr/>
    </dgm:pt>
    <dgm:pt modelId="{94001829-0B31-4BE9-9C2A-441C84EF6F9F}" type="pres">
      <dgm:prSet presAssocID="{78232949-BCB8-4071-A997-A98BEAA60A3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rketing"/>
        </a:ext>
      </dgm:extLst>
    </dgm:pt>
    <dgm:pt modelId="{63E172C8-963C-44BE-9BF4-70FE0225393A}" type="pres">
      <dgm:prSet presAssocID="{78232949-BCB8-4071-A997-A98BEAA60A3B}" presName="iconSpace" presStyleCnt="0"/>
      <dgm:spPr/>
    </dgm:pt>
    <dgm:pt modelId="{656E2D3D-2A51-4C4E-B77A-4BEDE3881B03}" type="pres">
      <dgm:prSet presAssocID="{78232949-BCB8-4071-A997-A98BEAA60A3B}" presName="parTx" presStyleLbl="revTx" presStyleIdx="2" presStyleCnt="4">
        <dgm:presLayoutVars>
          <dgm:chMax val="0"/>
          <dgm:chPref val="0"/>
        </dgm:presLayoutVars>
      </dgm:prSet>
      <dgm:spPr/>
    </dgm:pt>
    <dgm:pt modelId="{6FBF9BB5-462D-4F29-9F18-770E2DB2252D}" type="pres">
      <dgm:prSet presAssocID="{78232949-BCB8-4071-A997-A98BEAA60A3B}" presName="txSpace" presStyleCnt="0"/>
      <dgm:spPr/>
    </dgm:pt>
    <dgm:pt modelId="{58A1F33D-20AE-4885-B478-CC32BB30D28E}" type="pres">
      <dgm:prSet presAssocID="{78232949-BCB8-4071-A997-A98BEAA60A3B}" presName="desTx" presStyleLbl="revTx" presStyleIdx="3" presStyleCnt="4">
        <dgm:presLayoutVars/>
      </dgm:prSet>
      <dgm:spPr/>
    </dgm:pt>
  </dgm:ptLst>
  <dgm:cxnLst>
    <dgm:cxn modelId="{66046741-4E27-48F6-BC74-72D02D037526}" type="presOf" srcId="{78232949-BCB8-4071-A997-A98BEAA60A3B}" destId="{656E2D3D-2A51-4C4E-B77A-4BEDE3881B03}" srcOrd="0" destOrd="0" presId="urn:microsoft.com/office/officeart/2018/2/layout/IconLabelDescriptionList"/>
    <dgm:cxn modelId="{837C264E-8D80-42CF-B33A-01C2DA349453}" srcId="{29C700BE-44D7-42DF-A8D2-E2F2E8AD6DB4}" destId="{F74D4BF7-9A67-48CC-B907-488738DDB4A0}" srcOrd="0" destOrd="0" parTransId="{32355074-BD27-4D9C-8833-216899665B90}" sibTransId="{DE85B7F3-7029-4B8F-8E56-F70AA38F724A}"/>
    <dgm:cxn modelId="{E88D9C58-3A88-4657-9126-FCA05E32A8AD}" srcId="{1063CF50-780E-42D4-98B8-41575938F3CC}" destId="{78232949-BCB8-4071-A997-A98BEAA60A3B}" srcOrd="1" destOrd="0" parTransId="{8ABE31C0-AED5-459D-BC16-1166FB80B45F}" sibTransId="{D182C9DD-2EDA-431E-B00A-9E9570A4C080}"/>
    <dgm:cxn modelId="{F39A347C-000A-4E37-9C31-4BE104E2FB78}" type="presOf" srcId="{F74D4BF7-9A67-48CC-B907-488738DDB4A0}" destId="{97C49D39-6A9C-4641-8BE3-676BB1B9ACB3}" srcOrd="0" destOrd="0" presId="urn:microsoft.com/office/officeart/2018/2/layout/IconLabelDescriptionList"/>
    <dgm:cxn modelId="{3BDFB59C-EFFA-46F3-BBC6-4CAA811661BF}" srcId="{78232949-BCB8-4071-A997-A98BEAA60A3B}" destId="{FEA45528-D228-4FB3-937D-FE9ECD887223}" srcOrd="0" destOrd="0" parTransId="{BA89312D-E6CD-4620-AB31-ED7041A34A9C}" sibTransId="{874F3ECB-A5A1-401F-BE6A-ABDA6E480064}"/>
    <dgm:cxn modelId="{F0FC67AC-F970-4CEE-B97A-7F994B84E7AF}" srcId="{78232949-BCB8-4071-A997-A98BEAA60A3B}" destId="{51F4B88E-7EA1-4067-8252-605A9353469F}" srcOrd="1" destOrd="0" parTransId="{F887C386-91E9-4700-AA0E-241AAC9E5EAD}" sibTransId="{B0235A8C-2858-4E8C-9CA1-C300088882A9}"/>
    <dgm:cxn modelId="{561292B0-35D2-4559-A942-9A580B5EE713}" type="presOf" srcId="{29C700BE-44D7-42DF-A8D2-E2F2E8AD6DB4}" destId="{49B38D23-F8D8-45D7-B6BF-8F6D501CD9C9}" srcOrd="0" destOrd="0" presId="urn:microsoft.com/office/officeart/2018/2/layout/IconLabelDescriptionList"/>
    <dgm:cxn modelId="{24339DB2-2ECB-47A3-8575-9F2CBBF9AC81}" type="presOf" srcId="{51F4B88E-7EA1-4067-8252-605A9353469F}" destId="{58A1F33D-20AE-4885-B478-CC32BB30D28E}" srcOrd="0" destOrd="1" presId="urn:microsoft.com/office/officeart/2018/2/layout/IconLabelDescriptionList"/>
    <dgm:cxn modelId="{E64E8CC7-7ACF-49FF-A54D-EEAA03120EE7}" srcId="{1063CF50-780E-42D4-98B8-41575938F3CC}" destId="{29C700BE-44D7-42DF-A8D2-E2F2E8AD6DB4}" srcOrd="0" destOrd="0" parTransId="{EC3F4C10-799A-45EF-90DB-3EB53D25A1A0}" sibTransId="{C89169B8-19C6-4C3D-AA0A-6E822BD63D63}"/>
    <dgm:cxn modelId="{E174DEC7-254B-415F-910D-D290DF724150}" type="presOf" srcId="{FEA45528-D228-4FB3-937D-FE9ECD887223}" destId="{58A1F33D-20AE-4885-B478-CC32BB30D28E}" srcOrd="0" destOrd="0" presId="urn:microsoft.com/office/officeart/2018/2/layout/IconLabelDescriptionList"/>
    <dgm:cxn modelId="{A52DC0F9-7083-49E6-AC3E-AD1112C4FA5D}" type="presOf" srcId="{1063CF50-780E-42D4-98B8-41575938F3CC}" destId="{6E867534-2EFB-4C7B-9676-7B6D9ACA09E4}" srcOrd="0" destOrd="0" presId="urn:microsoft.com/office/officeart/2018/2/layout/IconLabelDescriptionList"/>
    <dgm:cxn modelId="{F9CF9C7A-3F34-44B4-B544-0EB4C1B71990}" type="presParOf" srcId="{6E867534-2EFB-4C7B-9676-7B6D9ACA09E4}" destId="{E0D0B2FE-995E-4058-B20B-C0A15BA0B2AB}" srcOrd="0" destOrd="0" presId="urn:microsoft.com/office/officeart/2018/2/layout/IconLabelDescriptionList"/>
    <dgm:cxn modelId="{9C88F684-327B-45B5-A200-A251CE80A9F2}" type="presParOf" srcId="{E0D0B2FE-995E-4058-B20B-C0A15BA0B2AB}" destId="{F0D4FA2D-A836-4E54-AC9B-ACDEAD4F7B0F}" srcOrd="0" destOrd="0" presId="urn:microsoft.com/office/officeart/2018/2/layout/IconLabelDescriptionList"/>
    <dgm:cxn modelId="{5E34CDB2-2235-4206-9F7F-7E77F35B143F}" type="presParOf" srcId="{E0D0B2FE-995E-4058-B20B-C0A15BA0B2AB}" destId="{3D104D69-5A23-41FC-A779-7C427A9A144C}" srcOrd="1" destOrd="0" presId="urn:microsoft.com/office/officeart/2018/2/layout/IconLabelDescriptionList"/>
    <dgm:cxn modelId="{82BC6285-1E37-4442-9B25-8B20FA49AA45}" type="presParOf" srcId="{E0D0B2FE-995E-4058-B20B-C0A15BA0B2AB}" destId="{49B38D23-F8D8-45D7-B6BF-8F6D501CD9C9}" srcOrd="2" destOrd="0" presId="urn:microsoft.com/office/officeart/2018/2/layout/IconLabelDescriptionList"/>
    <dgm:cxn modelId="{C9058C9D-11A6-4DA3-A1A8-33D6E615211A}" type="presParOf" srcId="{E0D0B2FE-995E-4058-B20B-C0A15BA0B2AB}" destId="{A11C0B94-4B05-4941-B4A3-F2CC1B1D8751}" srcOrd="3" destOrd="0" presId="urn:microsoft.com/office/officeart/2018/2/layout/IconLabelDescriptionList"/>
    <dgm:cxn modelId="{B87728DE-1DB8-4760-B615-047CBF75C960}" type="presParOf" srcId="{E0D0B2FE-995E-4058-B20B-C0A15BA0B2AB}" destId="{97C49D39-6A9C-4641-8BE3-676BB1B9ACB3}" srcOrd="4" destOrd="0" presId="urn:microsoft.com/office/officeart/2018/2/layout/IconLabelDescriptionList"/>
    <dgm:cxn modelId="{6696C214-F1CE-4DB6-936B-9C2FB10CA68E}" type="presParOf" srcId="{6E867534-2EFB-4C7B-9676-7B6D9ACA09E4}" destId="{D5DEB3CF-BF46-457C-A72D-ACDAF7D347B0}" srcOrd="1" destOrd="0" presId="urn:microsoft.com/office/officeart/2018/2/layout/IconLabelDescriptionList"/>
    <dgm:cxn modelId="{A1BCC32A-4C8E-428B-974B-E734FD5F7CFE}" type="presParOf" srcId="{6E867534-2EFB-4C7B-9676-7B6D9ACA09E4}" destId="{ECD2E3A8-9618-4A59-8692-4F4DAF9A4192}" srcOrd="2" destOrd="0" presId="urn:microsoft.com/office/officeart/2018/2/layout/IconLabelDescriptionList"/>
    <dgm:cxn modelId="{C84CA079-6880-4515-816E-E4B8484F9F9C}" type="presParOf" srcId="{ECD2E3A8-9618-4A59-8692-4F4DAF9A4192}" destId="{94001829-0B31-4BE9-9C2A-441C84EF6F9F}" srcOrd="0" destOrd="0" presId="urn:microsoft.com/office/officeart/2018/2/layout/IconLabelDescriptionList"/>
    <dgm:cxn modelId="{849B4418-AD34-4BAF-95FA-13B9C62554E9}" type="presParOf" srcId="{ECD2E3A8-9618-4A59-8692-4F4DAF9A4192}" destId="{63E172C8-963C-44BE-9BF4-70FE0225393A}" srcOrd="1" destOrd="0" presId="urn:microsoft.com/office/officeart/2018/2/layout/IconLabelDescriptionList"/>
    <dgm:cxn modelId="{03F69BE4-40B4-4F4E-958C-5D1AA48C8AE4}" type="presParOf" srcId="{ECD2E3A8-9618-4A59-8692-4F4DAF9A4192}" destId="{656E2D3D-2A51-4C4E-B77A-4BEDE3881B03}" srcOrd="2" destOrd="0" presId="urn:microsoft.com/office/officeart/2018/2/layout/IconLabelDescriptionList"/>
    <dgm:cxn modelId="{ADBB9C64-E339-4920-9A0D-BF4EACA8A219}" type="presParOf" srcId="{ECD2E3A8-9618-4A59-8692-4F4DAF9A4192}" destId="{6FBF9BB5-462D-4F29-9F18-770E2DB2252D}" srcOrd="3" destOrd="0" presId="urn:microsoft.com/office/officeart/2018/2/layout/IconLabelDescriptionList"/>
    <dgm:cxn modelId="{BFFC4792-E206-459F-A68E-5F7451844112}" type="presParOf" srcId="{ECD2E3A8-9618-4A59-8692-4F4DAF9A4192}" destId="{58A1F33D-20AE-4885-B478-CC32BB30D28E}"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419D6B4-C4FD-4D26-A1CD-07C69F2E14D7}" type="doc">
      <dgm:prSet loTypeId="urn:microsoft.com/office/officeart/2018/2/layout/IconCircleList" loCatId="icon" qsTypeId="urn:microsoft.com/office/officeart/2005/8/quickstyle/simple1" qsCatId="simple" csTypeId="urn:microsoft.com/office/officeart/2005/8/colors/accent2_2" csCatId="accent2" phldr="1"/>
      <dgm:spPr/>
      <dgm:t>
        <a:bodyPr/>
        <a:lstStyle/>
        <a:p>
          <a:endParaRPr lang="en-US"/>
        </a:p>
      </dgm:t>
    </dgm:pt>
    <dgm:pt modelId="{74436254-6006-4B29-8DAD-C618BA95E0CF}">
      <dgm:prSet custT="1"/>
      <dgm:spPr/>
      <dgm:t>
        <a:bodyPr/>
        <a:lstStyle/>
        <a:p>
          <a:pPr>
            <a:lnSpc>
              <a:spcPct val="100000"/>
            </a:lnSpc>
          </a:pPr>
          <a:r>
            <a:rPr lang="en-US" sz="1200" dirty="0"/>
            <a:t>Partner with small, Latino-owned, community-oriented businesses (e.g., cigar brands, coffee roasters, lifestyle products) to develop exclusive collaborations. </a:t>
          </a:r>
        </a:p>
      </dgm:t>
    </dgm:pt>
    <dgm:pt modelId="{0AADAE9F-0F76-4EE8-A56B-5E54BDF72764}" type="parTrans" cxnId="{E1D6B7B6-6765-41B2-849C-2F5126C097C9}">
      <dgm:prSet/>
      <dgm:spPr/>
      <dgm:t>
        <a:bodyPr/>
        <a:lstStyle/>
        <a:p>
          <a:endParaRPr lang="en-US"/>
        </a:p>
      </dgm:t>
    </dgm:pt>
    <dgm:pt modelId="{9B134C16-E98F-4349-B306-191EEEEC9836}" type="sibTrans" cxnId="{E1D6B7B6-6765-41B2-849C-2F5126C097C9}">
      <dgm:prSet/>
      <dgm:spPr/>
      <dgm:t>
        <a:bodyPr/>
        <a:lstStyle/>
        <a:p>
          <a:pPr>
            <a:lnSpc>
              <a:spcPct val="100000"/>
            </a:lnSpc>
          </a:pPr>
          <a:endParaRPr lang="en-US"/>
        </a:p>
      </dgm:t>
    </dgm:pt>
    <dgm:pt modelId="{C38D2827-B898-46C2-9A54-94AAEDAB5648}">
      <dgm:prSet custT="1"/>
      <dgm:spPr/>
      <dgm:t>
        <a:bodyPr/>
        <a:lstStyle/>
        <a:p>
          <a:pPr>
            <a:lnSpc>
              <a:spcPct val="100000"/>
            </a:lnSpc>
          </a:pPr>
          <a:r>
            <a:rPr lang="en-US" sz="1200" dirty="0"/>
            <a:t>Utilize print-on-demand and outsourced manufacturing to market Stay Tranquilo merchandise without absorbing inventory risk while testing demand (Teespring). </a:t>
          </a:r>
        </a:p>
      </dgm:t>
    </dgm:pt>
    <dgm:pt modelId="{DAA63140-F300-45A1-B82B-D45CB4C53B15}" type="parTrans" cxnId="{D878D44F-329B-41BB-B604-B8DDEAD16568}">
      <dgm:prSet/>
      <dgm:spPr/>
      <dgm:t>
        <a:bodyPr/>
        <a:lstStyle/>
        <a:p>
          <a:endParaRPr lang="en-US"/>
        </a:p>
      </dgm:t>
    </dgm:pt>
    <dgm:pt modelId="{9DF5325A-08CA-4CB0-9347-7E901FDB358E}" type="sibTrans" cxnId="{D878D44F-329B-41BB-B604-B8DDEAD16568}">
      <dgm:prSet/>
      <dgm:spPr/>
      <dgm:t>
        <a:bodyPr/>
        <a:lstStyle/>
        <a:p>
          <a:pPr>
            <a:lnSpc>
              <a:spcPct val="100000"/>
            </a:lnSpc>
          </a:pPr>
          <a:endParaRPr lang="en-US"/>
        </a:p>
      </dgm:t>
    </dgm:pt>
    <dgm:pt modelId="{C07DAF27-B6E8-4DFA-9F6E-343FE48D44D7}">
      <dgm:prSet custT="1"/>
      <dgm:spPr/>
      <dgm:t>
        <a:bodyPr/>
        <a:lstStyle/>
        <a:p>
          <a:pPr>
            <a:lnSpc>
              <a:spcPct val="100000"/>
            </a:lnSpc>
          </a:pPr>
          <a:r>
            <a:rPr lang="en-US" sz="1200" dirty="0"/>
            <a:t>Implement an affiliate marketing model by partnering with high-end brands in line with lifestyle products (Amazon, Shopify, golf, athleisure).</a:t>
          </a:r>
        </a:p>
      </dgm:t>
    </dgm:pt>
    <dgm:pt modelId="{A481BD28-1060-4012-A5EE-D476D1681DF2}" type="parTrans" cxnId="{22813E98-368A-48F6-B866-1B90B81540AD}">
      <dgm:prSet/>
      <dgm:spPr/>
      <dgm:t>
        <a:bodyPr/>
        <a:lstStyle/>
        <a:p>
          <a:endParaRPr lang="en-US"/>
        </a:p>
      </dgm:t>
    </dgm:pt>
    <dgm:pt modelId="{89B62EE8-1E3F-42DA-9D32-20D600FAE832}" type="sibTrans" cxnId="{22813E98-368A-48F6-B866-1B90B81540AD}">
      <dgm:prSet/>
      <dgm:spPr/>
      <dgm:t>
        <a:bodyPr/>
        <a:lstStyle/>
        <a:p>
          <a:pPr>
            <a:lnSpc>
              <a:spcPct val="100000"/>
            </a:lnSpc>
          </a:pPr>
          <a:endParaRPr lang="en-US"/>
        </a:p>
      </dgm:t>
    </dgm:pt>
    <dgm:pt modelId="{1F59D45B-EBF5-4D20-994E-519DE57F20F5}">
      <dgm:prSet custT="1"/>
      <dgm:spPr/>
      <dgm:t>
        <a:bodyPr/>
        <a:lstStyle/>
        <a:p>
          <a:pPr>
            <a:lnSpc>
              <a:spcPct val="100000"/>
            </a:lnSpc>
          </a:pPr>
          <a:r>
            <a:rPr lang="en-US" sz="1200" dirty="0"/>
            <a:t>Host in-person and virtual events such as cigar tastings, golf retreats, Latin-inspired lifestyle experiences, and livestreamed product launches (Stay Tranquilo Retreats, ‘Cafecito Club’, new merch).</a:t>
          </a:r>
        </a:p>
      </dgm:t>
    </dgm:pt>
    <dgm:pt modelId="{1010FDEE-D8B2-4A1B-A5E9-41617EAED137}" type="parTrans" cxnId="{3C1DD9E9-1F3A-4F6B-9A09-985D7DB5B63D}">
      <dgm:prSet/>
      <dgm:spPr/>
      <dgm:t>
        <a:bodyPr/>
        <a:lstStyle/>
        <a:p>
          <a:endParaRPr lang="en-US"/>
        </a:p>
      </dgm:t>
    </dgm:pt>
    <dgm:pt modelId="{86B32E00-490C-420E-AB23-5406DEFF7EA9}" type="sibTrans" cxnId="{3C1DD9E9-1F3A-4F6B-9A09-985D7DB5B63D}">
      <dgm:prSet/>
      <dgm:spPr/>
      <dgm:t>
        <a:bodyPr/>
        <a:lstStyle/>
        <a:p>
          <a:endParaRPr lang="en-US"/>
        </a:p>
      </dgm:t>
    </dgm:pt>
    <dgm:pt modelId="{0F80B2F2-F00F-4CDD-8D3A-B61AB1A506E0}" type="pres">
      <dgm:prSet presAssocID="{E419D6B4-C4FD-4D26-A1CD-07C69F2E14D7}" presName="root" presStyleCnt="0">
        <dgm:presLayoutVars>
          <dgm:dir/>
          <dgm:resizeHandles val="exact"/>
        </dgm:presLayoutVars>
      </dgm:prSet>
      <dgm:spPr/>
    </dgm:pt>
    <dgm:pt modelId="{042CD269-51D5-416E-8CE7-47E02F05F247}" type="pres">
      <dgm:prSet presAssocID="{E419D6B4-C4FD-4D26-A1CD-07C69F2E14D7}" presName="container" presStyleCnt="0">
        <dgm:presLayoutVars>
          <dgm:dir/>
          <dgm:resizeHandles val="exact"/>
        </dgm:presLayoutVars>
      </dgm:prSet>
      <dgm:spPr/>
    </dgm:pt>
    <dgm:pt modelId="{7E30B8D9-E8CE-4C91-BF9D-EBC6994CF169}" type="pres">
      <dgm:prSet presAssocID="{74436254-6006-4B29-8DAD-C618BA95E0CF}" presName="compNode" presStyleCnt="0"/>
      <dgm:spPr/>
    </dgm:pt>
    <dgm:pt modelId="{76720544-FE27-43B7-B7F4-F136DCE61CF7}" type="pres">
      <dgm:prSet presAssocID="{74436254-6006-4B29-8DAD-C618BA95E0CF}" presName="iconBgRect" presStyleLbl="bgShp" presStyleIdx="0" presStyleCnt="4"/>
      <dgm:spPr/>
    </dgm:pt>
    <dgm:pt modelId="{0FEEADD5-15CE-4034-82C4-508B84CE0BE2}" type="pres">
      <dgm:prSet presAssocID="{74436254-6006-4B29-8DAD-C618BA95E0CF}"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No Smoking"/>
        </a:ext>
      </dgm:extLst>
    </dgm:pt>
    <dgm:pt modelId="{FD87E326-7D17-4AF2-8768-0DA3F29179A3}" type="pres">
      <dgm:prSet presAssocID="{74436254-6006-4B29-8DAD-C618BA95E0CF}" presName="spaceRect" presStyleCnt="0"/>
      <dgm:spPr/>
    </dgm:pt>
    <dgm:pt modelId="{96E16D50-3F72-4275-A67C-3D7C4DB8C3E4}" type="pres">
      <dgm:prSet presAssocID="{74436254-6006-4B29-8DAD-C618BA95E0CF}" presName="textRect" presStyleLbl="revTx" presStyleIdx="0" presStyleCnt="4">
        <dgm:presLayoutVars>
          <dgm:chMax val="1"/>
          <dgm:chPref val="1"/>
        </dgm:presLayoutVars>
      </dgm:prSet>
      <dgm:spPr/>
    </dgm:pt>
    <dgm:pt modelId="{93AA6630-3FB0-44B9-AC69-3CB0732805BB}" type="pres">
      <dgm:prSet presAssocID="{9B134C16-E98F-4349-B306-191EEEEC9836}" presName="sibTrans" presStyleLbl="sibTrans2D1" presStyleIdx="0" presStyleCnt="0"/>
      <dgm:spPr/>
    </dgm:pt>
    <dgm:pt modelId="{25C5D886-5158-44A6-A5A6-2F9D08F3AE8D}" type="pres">
      <dgm:prSet presAssocID="{C38D2827-B898-46C2-9A54-94AAEDAB5648}" presName="compNode" presStyleCnt="0"/>
      <dgm:spPr/>
    </dgm:pt>
    <dgm:pt modelId="{A6D5E5D8-4E21-42B6-9C03-0D6C11F5BD50}" type="pres">
      <dgm:prSet presAssocID="{C38D2827-B898-46C2-9A54-94AAEDAB5648}" presName="iconBgRect" presStyleLbl="bgShp" presStyleIdx="1" presStyleCnt="4"/>
      <dgm:spPr/>
    </dgm:pt>
    <dgm:pt modelId="{DBD4E623-8081-4B7E-A84A-4D6E6EC6D085}" type="pres">
      <dgm:prSet presAssocID="{C38D2827-B898-46C2-9A54-94AAEDAB564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actory"/>
        </a:ext>
      </dgm:extLst>
    </dgm:pt>
    <dgm:pt modelId="{73856D3B-AF14-49B9-98E0-5386EA490455}" type="pres">
      <dgm:prSet presAssocID="{C38D2827-B898-46C2-9A54-94AAEDAB5648}" presName="spaceRect" presStyleCnt="0"/>
      <dgm:spPr/>
    </dgm:pt>
    <dgm:pt modelId="{E618A585-C092-4FBE-9478-93EE9D84D061}" type="pres">
      <dgm:prSet presAssocID="{C38D2827-B898-46C2-9A54-94AAEDAB5648}" presName="textRect" presStyleLbl="revTx" presStyleIdx="1" presStyleCnt="4">
        <dgm:presLayoutVars>
          <dgm:chMax val="1"/>
          <dgm:chPref val="1"/>
        </dgm:presLayoutVars>
      </dgm:prSet>
      <dgm:spPr/>
    </dgm:pt>
    <dgm:pt modelId="{1A663B2B-5019-4B1F-A97C-B55880963E68}" type="pres">
      <dgm:prSet presAssocID="{9DF5325A-08CA-4CB0-9347-7E901FDB358E}" presName="sibTrans" presStyleLbl="sibTrans2D1" presStyleIdx="0" presStyleCnt="0"/>
      <dgm:spPr/>
    </dgm:pt>
    <dgm:pt modelId="{3A25AB55-4C54-4DE5-8941-CF26C8CF7DE8}" type="pres">
      <dgm:prSet presAssocID="{C07DAF27-B6E8-4DFA-9F6E-343FE48D44D7}" presName="compNode" presStyleCnt="0"/>
      <dgm:spPr/>
    </dgm:pt>
    <dgm:pt modelId="{1A7C9157-8470-49A9-81EE-1DAE6A5C2EA0}" type="pres">
      <dgm:prSet presAssocID="{C07DAF27-B6E8-4DFA-9F6E-343FE48D44D7}" presName="iconBgRect" presStyleLbl="bgShp" presStyleIdx="2" presStyleCnt="4"/>
      <dgm:spPr/>
    </dgm:pt>
    <dgm:pt modelId="{AB3C64D9-27C7-4E50-9CCB-9799E8EA1705}" type="pres">
      <dgm:prSet presAssocID="{C07DAF27-B6E8-4DFA-9F6E-343FE48D44D7}"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olf"/>
        </a:ext>
      </dgm:extLst>
    </dgm:pt>
    <dgm:pt modelId="{C21D931A-49D0-432E-990E-EB70590373C8}" type="pres">
      <dgm:prSet presAssocID="{C07DAF27-B6E8-4DFA-9F6E-343FE48D44D7}" presName="spaceRect" presStyleCnt="0"/>
      <dgm:spPr/>
    </dgm:pt>
    <dgm:pt modelId="{2B9EC4C4-BC14-44D7-9003-3127DB1BE28F}" type="pres">
      <dgm:prSet presAssocID="{C07DAF27-B6E8-4DFA-9F6E-343FE48D44D7}" presName="textRect" presStyleLbl="revTx" presStyleIdx="2" presStyleCnt="4">
        <dgm:presLayoutVars>
          <dgm:chMax val="1"/>
          <dgm:chPref val="1"/>
        </dgm:presLayoutVars>
      </dgm:prSet>
      <dgm:spPr/>
    </dgm:pt>
    <dgm:pt modelId="{231BD72F-9CDC-4BF0-8FA0-2CB1314DBE4D}" type="pres">
      <dgm:prSet presAssocID="{89B62EE8-1E3F-42DA-9D32-20D600FAE832}" presName="sibTrans" presStyleLbl="sibTrans2D1" presStyleIdx="0" presStyleCnt="0"/>
      <dgm:spPr/>
    </dgm:pt>
    <dgm:pt modelId="{0EE003E8-7624-4E9F-9F74-E2A49F63D435}" type="pres">
      <dgm:prSet presAssocID="{1F59D45B-EBF5-4D20-994E-519DE57F20F5}" presName="compNode" presStyleCnt="0"/>
      <dgm:spPr/>
    </dgm:pt>
    <dgm:pt modelId="{88357131-E0EE-4689-9F52-ED01A84EA3DC}" type="pres">
      <dgm:prSet presAssocID="{1F59D45B-EBF5-4D20-994E-519DE57F20F5}" presName="iconBgRect" presStyleLbl="bgShp" presStyleIdx="3" presStyleCnt="4"/>
      <dgm:spPr/>
    </dgm:pt>
    <dgm:pt modelId="{4E9B7572-9CC5-46B8-B0B3-59962883F228}" type="pres">
      <dgm:prSet presAssocID="{1F59D45B-EBF5-4D20-994E-519DE57F20F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ampagne Glasses"/>
        </a:ext>
      </dgm:extLst>
    </dgm:pt>
    <dgm:pt modelId="{F814359A-8D96-48B3-86E1-AA36A7DC9AA6}" type="pres">
      <dgm:prSet presAssocID="{1F59D45B-EBF5-4D20-994E-519DE57F20F5}" presName="spaceRect" presStyleCnt="0"/>
      <dgm:spPr/>
    </dgm:pt>
    <dgm:pt modelId="{D5BBCC6E-A464-4940-90D0-27570EFAC242}" type="pres">
      <dgm:prSet presAssocID="{1F59D45B-EBF5-4D20-994E-519DE57F20F5}" presName="textRect" presStyleLbl="revTx" presStyleIdx="3" presStyleCnt="4">
        <dgm:presLayoutVars>
          <dgm:chMax val="1"/>
          <dgm:chPref val="1"/>
        </dgm:presLayoutVars>
      </dgm:prSet>
      <dgm:spPr/>
    </dgm:pt>
  </dgm:ptLst>
  <dgm:cxnLst>
    <dgm:cxn modelId="{AE59970C-9D5D-4F6B-B4D6-65345FE00942}" type="presOf" srcId="{9B134C16-E98F-4349-B306-191EEEEC9836}" destId="{93AA6630-3FB0-44B9-AC69-3CB0732805BB}" srcOrd="0" destOrd="0" presId="urn:microsoft.com/office/officeart/2018/2/layout/IconCircleList"/>
    <dgm:cxn modelId="{A419A969-AE97-4DD7-B23E-0EB7E9344559}" type="presOf" srcId="{74436254-6006-4B29-8DAD-C618BA95E0CF}" destId="{96E16D50-3F72-4275-A67C-3D7C4DB8C3E4}" srcOrd="0" destOrd="0" presId="urn:microsoft.com/office/officeart/2018/2/layout/IconCircleList"/>
    <dgm:cxn modelId="{D878D44F-329B-41BB-B604-B8DDEAD16568}" srcId="{E419D6B4-C4FD-4D26-A1CD-07C69F2E14D7}" destId="{C38D2827-B898-46C2-9A54-94AAEDAB5648}" srcOrd="1" destOrd="0" parTransId="{DAA63140-F300-45A1-B82B-D45CB4C53B15}" sibTransId="{9DF5325A-08CA-4CB0-9347-7E901FDB358E}"/>
    <dgm:cxn modelId="{DA05E351-F8FE-4DDF-B090-3AF705FEF2F7}" type="presOf" srcId="{9DF5325A-08CA-4CB0-9347-7E901FDB358E}" destId="{1A663B2B-5019-4B1F-A97C-B55880963E68}" srcOrd="0" destOrd="0" presId="urn:microsoft.com/office/officeart/2018/2/layout/IconCircleList"/>
    <dgm:cxn modelId="{80881073-4E7B-46F6-8E6F-48F76206EAD0}" type="presOf" srcId="{89B62EE8-1E3F-42DA-9D32-20D600FAE832}" destId="{231BD72F-9CDC-4BF0-8FA0-2CB1314DBE4D}" srcOrd="0" destOrd="0" presId="urn:microsoft.com/office/officeart/2018/2/layout/IconCircleList"/>
    <dgm:cxn modelId="{5CDA9985-604E-481E-8660-56FA49EB205E}" type="presOf" srcId="{C07DAF27-B6E8-4DFA-9F6E-343FE48D44D7}" destId="{2B9EC4C4-BC14-44D7-9003-3127DB1BE28F}" srcOrd="0" destOrd="0" presId="urn:microsoft.com/office/officeart/2018/2/layout/IconCircleList"/>
    <dgm:cxn modelId="{FE461293-4C6F-44BA-9A30-330335908AD3}" type="presOf" srcId="{C38D2827-B898-46C2-9A54-94AAEDAB5648}" destId="{E618A585-C092-4FBE-9478-93EE9D84D061}" srcOrd="0" destOrd="0" presId="urn:microsoft.com/office/officeart/2018/2/layout/IconCircleList"/>
    <dgm:cxn modelId="{22813E98-368A-48F6-B866-1B90B81540AD}" srcId="{E419D6B4-C4FD-4D26-A1CD-07C69F2E14D7}" destId="{C07DAF27-B6E8-4DFA-9F6E-343FE48D44D7}" srcOrd="2" destOrd="0" parTransId="{A481BD28-1060-4012-A5EE-D476D1681DF2}" sibTransId="{89B62EE8-1E3F-42DA-9D32-20D600FAE832}"/>
    <dgm:cxn modelId="{94E9D5B3-3C55-48C8-82C9-0EC88F500BDF}" type="presOf" srcId="{E419D6B4-C4FD-4D26-A1CD-07C69F2E14D7}" destId="{0F80B2F2-F00F-4CDD-8D3A-B61AB1A506E0}" srcOrd="0" destOrd="0" presId="urn:microsoft.com/office/officeart/2018/2/layout/IconCircleList"/>
    <dgm:cxn modelId="{E1D6B7B6-6765-41B2-849C-2F5126C097C9}" srcId="{E419D6B4-C4FD-4D26-A1CD-07C69F2E14D7}" destId="{74436254-6006-4B29-8DAD-C618BA95E0CF}" srcOrd="0" destOrd="0" parTransId="{0AADAE9F-0F76-4EE8-A56B-5E54BDF72764}" sibTransId="{9B134C16-E98F-4349-B306-191EEEEC9836}"/>
    <dgm:cxn modelId="{A40E81E1-1C85-4439-B9C5-E516A6FC68F2}" type="presOf" srcId="{1F59D45B-EBF5-4D20-994E-519DE57F20F5}" destId="{D5BBCC6E-A464-4940-90D0-27570EFAC242}" srcOrd="0" destOrd="0" presId="urn:microsoft.com/office/officeart/2018/2/layout/IconCircleList"/>
    <dgm:cxn modelId="{3C1DD9E9-1F3A-4F6B-9A09-985D7DB5B63D}" srcId="{E419D6B4-C4FD-4D26-A1CD-07C69F2E14D7}" destId="{1F59D45B-EBF5-4D20-994E-519DE57F20F5}" srcOrd="3" destOrd="0" parTransId="{1010FDEE-D8B2-4A1B-A5E9-41617EAED137}" sibTransId="{86B32E00-490C-420E-AB23-5406DEFF7EA9}"/>
    <dgm:cxn modelId="{F48CF784-C465-499D-B803-8EED1AFC5E25}" type="presParOf" srcId="{0F80B2F2-F00F-4CDD-8D3A-B61AB1A506E0}" destId="{042CD269-51D5-416E-8CE7-47E02F05F247}" srcOrd="0" destOrd="0" presId="urn:microsoft.com/office/officeart/2018/2/layout/IconCircleList"/>
    <dgm:cxn modelId="{ACBA7EB6-6A6B-4020-9932-939DA9BB9869}" type="presParOf" srcId="{042CD269-51D5-416E-8CE7-47E02F05F247}" destId="{7E30B8D9-E8CE-4C91-BF9D-EBC6994CF169}" srcOrd="0" destOrd="0" presId="urn:microsoft.com/office/officeart/2018/2/layout/IconCircleList"/>
    <dgm:cxn modelId="{7A4C1049-0024-433E-88A6-F42B89E71CBA}" type="presParOf" srcId="{7E30B8D9-E8CE-4C91-BF9D-EBC6994CF169}" destId="{76720544-FE27-43B7-B7F4-F136DCE61CF7}" srcOrd="0" destOrd="0" presId="urn:microsoft.com/office/officeart/2018/2/layout/IconCircleList"/>
    <dgm:cxn modelId="{D370E19D-628A-4A8F-93EF-D60CF384A09D}" type="presParOf" srcId="{7E30B8D9-E8CE-4C91-BF9D-EBC6994CF169}" destId="{0FEEADD5-15CE-4034-82C4-508B84CE0BE2}" srcOrd="1" destOrd="0" presId="urn:microsoft.com/office/officeart/2018/2/layout/IconCircleList"/>
    <dgm:cxn modelId="{E6302FF0-5F3B-4353-A53A-AD7AEE701049}" type="presParOf" srcId="{7E30B8D9-E8CE-4C91-BF9D-EBC6994CF169}" destId="{FD87E326-7D17-4AF2-8768-0DA3F29179A3}" srcOrd="2" destOrd="0" presId="urn:microsoft.com/office/officeart/2018/2/layout/IconCircleList"/>
    <dgm:cxn modelId="{A5A92621-CF74-4146-B007-F92CD521EB40}" type="presParOf" srcId="{7E30B8D9-E8CE-4C91-BF9D-EBC6994CF169}" destId="{96E16D50-3F72-4275-A67C-3D7C4DB8C3E4}" srcOrd="3" destOrd="0" presId="urn:microsoft.com/office/officeart/2018/2/layout/IconCircleList"/>
    <dgm:cxn modelId="{813CD3F7-4D12-485C-A4EC-8F73BB1702CF}" type="presParOf" srcId="{042CD269-51D5-416E-8CE7-47E02F05F247}" destId="{93AA6630-3FB0-44B9-AC69-3CB0732805BB}" srcOrd="1" destOrd="0" presId="urn:microsoft.com/office/officeart/2018/2/layout/IconCircleList"/>
    <dgm:cxn modelId="{D3B07546-0DA8-450A-AC59-FCCD551B1ECE}" type="presParOf" srcId="{042CD269-51D5-416E-8CE7-47E02F05F247}" destId="{25C5D886-5158-44A6-A5A6-2F9D08F3AE8D}" srcOrd="2" destOrd="0" presId="urn:microsoft.com/office/officeart/2018/2/layout/IconCircleList"/>
    <dgm:cxn modelId="{DEA00BB0-BDFB-4F72-A7FF-B5C1369D8D52}" type="presParOf" srcId="{25C5D886-5158-44A6-A5A6-2F9D08F3AE8D}" destId="{A6D5E5D8-4E21-42B6-9C03-0D6C11F5BD50}" srcOrd="0" destOrd="0" presId="urn:microsoft.com/office/officeart/2018/2/layout/IconCircleList"/>
    <dgm:cxn modelId="{7CB013B5-2CF7-44F0-9843-6B21E08EE007}" type="presParOf" srcId="{25C5D886-5158-44A6-A5A6-2F9D08F3AE8D}" destId="{DBD4E623-8081-4B7E-A84A-4D6E6EC6D085}" srcOrd="1" destOrd="0" presId="urn:microsoft.com/office/officeart/2018/2/layout/IconCircleList"/>
    <dgm:cxn modelId="{462FBCE2-8EEC-4C71-B281-7295746DCC2F}" type="presParOf" srcId="{25C5D886-5158-44A6-A5A6-2F9D08F3AE8D}" destId="{73856D3B-AF14-49B9-98E0-5386EA490455}" srcOrd="2" destOrd="0" presId="urn:microsoft.com/office/officeart/2018/2/layout/IconCircleList"/>
    <dgm:cxn modelId="{90F0FCEF-5DBC-4E82-9E89-2D4B1F09DE6E}" type="presParOf" srcId="{25C5D886-5158-44A6-A5A6-2F9D08F3AE8D}" destId="{E618A585-C092-4FBE-9478-93EE9D84D061}" srcOrd="3" destOrd="0" presId="urn:microsoft.com/office/officeart/2018/2/layout/IconCircleList"/>
    <dgm:cxn modelId="{B34A2E14-3EB0-4FEC-9B15-6315C625B863}" type="presParOf" srcId="{042CD269-51D5-416E-8CE7-47E02F05F247}" destId="{1A663B2B-5019-4B1F-A97C-B55880963E68}" srcOrd="3" destOrd="0" presId="urn:microsoft.com/office/officeart/2018/2/layout/IconCircleList"/>
    <dgm:cxn modelId="{2EE11B97-F2AA-42A6-915A-E39932509F55}" type="presParOf" srcId="{042CD269-51D5-416E-8CE7-47E02F05F247}" destId="{3A25AB55-4C54-4DE5-8941-CF26C8CF7DE8}" srcOrd="4" destOrd="0" presId="urn:microsoft.com/office/officeart/2018/2/layout/IconCircleList"/>
    <dgm:cxn modelId="{17C0CFA4-9EBF-4DB9-B111-FCCBAA6D2D8B}" type="presParOf" srcId="{3A25AB55-4C54-4DE5-8941-CF26C8CF7DE8}" destId="{1A7C9157-8470-49A9-81EE-1DAE6A5C2EA0}" srcOrd="0" destOrd="0" presId="urn:microsoft.com/office/officeart/2018/2/layout/IconCircleList"/>
    <dgm:cxn modelId="{CBD3FD36-0AC1-42EC-B2D5-992EA8DDA6F9}" type="presParOf" srcId="{3A25AB55-4C54-4DE5-8941-CF26C8CF7DE8}" destId="{AB3C64D9-27C7-4E50-9CCB-9799E8EA1705}" srcOrd="1" destOrd="0" presId="urn:microsoft.com/office/officeart/2018/2/layout/IconCircleList"/>
    <dgm:cxn modelId="{BB0980A3-50A2-4E21-B75A-2D31DDDBFAE8}" type="presParOf" srcId="{3A25AB55-4C54-4DE5-8941-CF26C8CF7DE8}" destId="{C21D931A-49D0-432E-990E-EB70590373C8}" srcOrd="2" destOrd="0" presId="urn:microsoft.com/office/officeart/2018/2/layout/IconCircleList"/>
    <dgm:cxn modelId="{15D3D472-24DB-4842-9744-8B6E8875C0A6}" type="presParOf" srcId="{3A25AB55-4C54-4DE5-8941-CF26C8CF7DE8}" destId="{2B9EC4C4-BC14-44D7-9003-3127DB1BE28F}" srcOrd="3" destOrd="0" presId="urn:microsoft.com/office/officeart/2018/2/layout/IconCircleList"/>
    <dgm:cxn modelId="{5B283B82-4EF6-4FEB-BA21-D32A91A2DDB1}" type="presParOf" srcId="{042CD269-51D5-416E-8CE7-47E02F05F247}" destId="{231BD72F-9CDC-4BF0-8FA0-2CB1314DBE4D}" srcOrd="5" destOrd="0" presId="urn:microsoft.com/office/officeart/2018/2/layout/IconCircleList"/>
    <dgm:cxn modelId="{3865BCEC-0988-4471-BF29-38483DC865BB}" type="presParOf" srcId="{042CD269-51D5-416E-8CE7-47E02F05F247}" destId="{0EE003E8-7624-4E9F-9F74-E2A49F63D435}" srcOrd="6" destOrd="0" presId="urn:microsoft.com/office/officeart/2018/2/layout/IconCircleList"/>
    <dgm:cxn modelId="{6AF82F50-835C-44DB-8DA8-71B2F14F2B04}" type="presParOf" srcId="{0EE003E8-7624-4E9F-9F74-E2A49F63D435}" destId="{88357131-E0EE-4689-9F52-ED01A84EA3DC}" srcOrd="0" destOrd="0" presId="urn:microsoft.com/office/officeart/2018/2/layout/IconCircleList"/>
    <dgm:cxn modelId="{02C0E65B-C1D8-4939-987B-3A12AF7F3C33}" type="presParOf" srcId="{0EE003E8-7624-4E9F-9F74-E2A49F63D435}" destId="{4E9B7572-9CC5-46B8-B0B3-59962883F228}" srcOrd="1" destOrd="0" presId="urn:microsoft.com/office/officeart/2018/2/layout/IconCircleList"/>
    <dgm:cxn modelId="{9FB4C482-421F-45A7-9B20-9EB71B697630}" type="presParOf" srcId="{0EE003E8-7624-4E9F-9F74-E2A49F63D435}" destId="{F814359A-8D96-48B3-86E1-AA36A7DC9AA6}" srcOrd="2" destOrd="0" presId="urn:microsoft.com/office/officeart/2018/2/layout/IconCircleList"/>
    <dgm:cxn modelId="{790B86B6-E5A4-47F0-8B9E-FBB85641AE45}" type="presParOf" srcId="{0EE003E8-7624-4E9F-9F74-E2A49F63D435}" destId="{D5BBCC6E-A464-4940-90D0-27570EFAC242}"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484D808-703F-4CC3-B7F2-7A671349CEBB}"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1ABBE511-35E3-4201-9C6C-6D8E06BF79F1}">
      <dgm:prSet/>
      <dgm:spPr/>
      <dgm:t>
        <a:bodyPr/>
        <a:lstStyle/>
        <a:p>
          <a:pPr>
            <a:lnSpc>
              <a:spcPct val="100000"/>
            </a:lnSpc>
          </a:pPr>
          <a:r>
            <a:rPr lang="en-US" dirty="0"/>
            <a:t>✔ Stay Tranquilo can be the </a:t>
          </a:r>
          <a:r>
            <a:rPr lang="en-US" b="1" dirty="0"/>
            <a:t>#1 Latino lifestyle &amp; wellness brand.</a:t>
          </a:r>
          <a:br>
            <a:rPr lang="en-US" dirty="0"/>
          </a:br>
          <a:r>
            <a:rPr lang="en-US" dirty="0"/>
            <a:t>✔ A clear brand position + targeted content = </a:t>
          </a:r>
          <a:r>
            <a:rPr lang="en-US" b="1" dirty="0"/>
            <a:t>higher engagement &amp; revenue.</a:t>
          </a:r>
          <a:br>
            <a:rPr lang="en-US" dirty="0"/>
          </a:br>
          <a:r>
            <a:rPr lang="en-US" dirty="0"/>
            <a:t>✔ Monetization should prioritize </a:t>
          </a:r>
          <a:r>
            <a:rPr lang="en-US" b="1" dirty="0"/>
            <a:t>community &amp; cultural alignment.</a:t>
          </a:r>
          <a:endParaRPr lang="en-US" dirty="0"/>
        </a:p>
      </dgm:t>
    </dgm:pt>
    <dgm:pt modelId="{E87B14CB-4256-4F7B-91E9-718D5404C118}" type="parTrans" cxnId="{6F206FE0-F55D-48E6-BC14-8E89B9070CD8}">
      <dgm:prSet/>
      <dgm:spPr/>
      <dgm:t>
        <a:bodyPr/>
        <a:lstStyle/>
        <a:p>
          <a:endParaRPr lang="en-US"/>
        </a:p>
      </dgm:t>
    </dgm:pt>
    <dgm:pt modelId="{88B2F376-F572-4C8E-A824-D47F6BCAE175}" type="sibTrans" cxnId="{6F206FE0-F55D-48E6-BC14-8E89B9070CD8}">
      <dgm:prSet/>
      <dgm:spPr/>
      <dgm:t>
        <a:bodyPr/>
        <a:lstStyle/>
        <a:p>
          <a:endParaRPr lang="en-US"/>
        </a:p>
      </dgm:t>
    </dgm:pt>
    <dgm:pt modelId="{F9C95542-B9E8-4F11-8715-E76887855A63}">
      <dgm:prSet/>
      <dgm:spPr/>
      <dgm:t>
        <a:bodyPr/>
        <a:lstStyle/>
        <a:p>
          <a:pPr>
            <a:lnSpc>
              <a:spcPct val="100000"/>
            </a:lnSpc>
          </a:pPr>
          <a:r>
            <a:rPr lang="en-US" b="1"/>
            <a:t>Call to Action:</a:t>
          </a:r>
          <a:br>
            <a:rPr lang="en-US"/>
          </a:br>
          <a:r>
            <a:rPr lang="en-US"/>
            <a:t>💡 </a:t>
          </a:r>
          <a:r>
            <a:rPr lang="en-US" i="1"/>
            <a:t>Let’s build more than a brand—let’s build a movement.</a:t>
          </a:r>
          <a:br>
            <a:rPr lang="en-US"/>
          </a:br>
          <a:r>
            <a:rPr lang="en-US"/>
            <a:t>💡 </a:t>
          </a:r>
          <a:r>
            <a:rPr lang="en-US" i="1"/>
            <a:t>Stay Tranquilo can be the space where Latinos find balance, connection, and a sense of home.</a:t>
          </a:r>
          <a:endParaRPr lang="en-US"/>
        </a:p>
      </dgm:t>
    </dgm:pt>
    <dgm:pt modelId="{40EB9DAE-0A40-4B68-84FB-29A9F450BF9F}" type="parTrans" cxnId="{C1457ED5-8259-4B0E-AE36-C58830DAC166}">
      <dgm:prSet/>
      <dgm:spPr/>
      <dgm:t>
        <a:bodyPr/>
        <a:lstStyle/>
        <a:p>
          <a:endParaRPr lang="en-US"/>
        </a:p>
      </dgm:t>
    </dgm:pt>
    <dgm:pt modelId="{370D8098-5A6A-4567-BEEA-902DE40B03D6}" type="sibTrans" cxnId="{C1457ED5-8259-4B0E-AE36-C58830DAC166}">
      <dgm:prSet/>
      <dgm:spPr/>
      <dgm:t>
        <a:bodyPr/>
        <a:lstStyle/>
        <a:p>
          <a:endParaRPr lang="en-US"/>
        </a:p>
      </dgm:t>
    </dgm:pt>
    <dgm:pt modelId="{F5049878-0116-40DB-9D43-A4B6228FFB82}" type="pres">
      <dgm:prSet presAssocID="{C484D808-703F-4CC3-B7F2-7A671349CEBB}" presName="vert0" presStyleCnt="0">
        <dgm:presLayoutVars>
          <dgm:dir/>
          <dgm:animOne val="branch"/>
          <dgm:animLvl val="lvl"/>
        </dgm:presLayoutVars>
      </dgm:prSet>
      <dgm:spPr/>
    </dgm:pt>
    <dgm:pt modelId="{9EAFAB41-6D72-4595-92B5-FBFACD2AECA1}" type="pres">
      <dgm:prSet presAssocID="{1ABBE511-35E3-4201-9C6C-6D8E06BF79F1}" presName="thickLine" presStyleLbl="alignNode1" presStyleIdx="0" presStyleCnt="2"/>
      <dgm:spPr/>
    </dgm:pt>
    <dgm:pt modelId="{B7D61E60-551F-418A-966C-330670152E70}" type="pres">
      <dgm:prSet presAssocID="{1ABBE511-35E3-4201-9C6C-6D8E06BF79F1}" presName="horz1" presStyleCnt="0"/>
      <dgm:spPr/>
    </dgm:pt>
    <dgm:pt modelId="{878D5D08-62D7-434A-A0DF-C119500CD6D3}" type="pres">
      <dgm:prSet presAssocID="{1ABBE511-35E3-4201-9C6C-6D8E06BF79F1}" presName="tx1" presStyleLbl="revTx" presStyleIdx="0" presStyleCnt="2"/>
      <dgm:spPr/>
    </dgm:pt>
    <dgm:pt modelId="{D26EBD70-C1FC-4461-8B62-2100A18A79EC}" type="pres">
      <dgm:prSet presAssocID="{1ABBE511-35E3-4201-9C6C-6D8E06BF79F1}" presName="vert1" presStyleCnt="0"/>
      <dgm:spPr/>
    </dgm:pt>
    <dgm:pt modelId="{2A2C62C1-5549-4DE5-9E0D-201BA1CCF54F}" type="pres">
      <dgm:prSet presAssocID="{F9C95542-B9E8-4F11-8715-E76887855A63}" presName="thickLine" presStyleLbl="alignNode1" presStyleIdx="1" presStyleCnt="2"/>
      <dgm:spPr/>
    </dgm:pt>
    <dgm:pt modelId="{1B6EF29A-1781-4985-80B2-6910F2A3B17D}" type="pres">
      <dgm:prSet presAssocID="{F9C95542-B9E8-4F11-8715-E76887855A63}" presName="horz1" presStyleCnt="0"/>
      <dgm:spPr/>
    </dgm:pt>
    <dgm:pt modelId="{64CF1B51-865D-437B-A418-F2401F50CD3A}" type="pres">
      <dgm:prSet presAssocID="{F9C95542-B9E8-4F11-8715-E76887855A63}" presName="tx1" presStyleLbl="revTx" presStyleIdx="1" presStyleCnt="2"/>
      <dgm:spPr/>
    </dgm:pt>
    <dgm:pt modelId="{34514CC5-32C4-4789-B3D2-C280B84706A3}" type="pres">
      <dgm:prSet presAssocID="{F9C95542-B9E8-4F11-8715-E76887855A63}" presName="vert1" presStyleCnt="0"/>
      <dgm:spPr/>
    </dgm:pt>
  </dgm:ptLst>
  <dgm:cxnLst>
    <dgm:cxn modelId="{AC51A724-6854-4D0E-9A7B-7DDF3238330E}" type="presOf" srcId="{F9C95542-B9E8-4F11-8715-E76887855A63}" destId="{64CF1B51-865D-437B-A418-F2401F50CD3A}" srcOrd="0" destOrd="0" presId="urn:microsoft.com/office/officeart/2008/layout/LinedList"/>
    <dgm:cxn modelId="{07C24068-0C1A-4EC6-BF98-13143A06F47B}" type="presOf" srcId="{C484D808-703F-4CC3-B7F2-7A671349CEBB}" destId="{F5049878-0116-40DB-9D43-A4B6228FFB82}" srcOrd="0" destOrd="0" presId="urn:microsoft.com/office/officeart/2008/layout/LinedList"/>
    <dgm:cxn modelId="{AF2A1B7C-3298-4194-96E1-08168CBB007A}" type="presOf" srcId="{1ABBE511-35E3-4201-9C6C-6D8E06BF79F1}" destId="{878D5D08-62D7-434A-A0DF-C119500CD6D3}" srcOrd="0" destOrd="0" presId="urn:microsoft.com/office/officeart/2008/layout/LinedList"/>
    <dgm:cxn modelId="{C1457ED5-8259-4B0E-AE36-C58830DAC166}" srcId="{C484D808-703F-4CC3-B7F2-7A671349CEBB}" destId="{F9C95542-B9E8-4F11-8715-E76887855A63}" srcOrd="1" destOrd="0" parTransId="{40EB9DAE-0A40-4B68-84FB-29A9F450BF9F}" sibTransId="{370D8098-5A6A-4567-BEEA-902DE40B03D6}"/>
    <dgm:cxn modelId="{6F206FE0-F55D-48E6-BC14-8E89B9070CD8}" srcId="{C484D808-703F-4CC3-B7F2-7A671349CEBB}" destId="{1ABBE511-35E3-4201-9C6C-6D8E06BF79F1}" srcOrd="0" destOrd="0" parTransId="{E87B14CB-4256-4F7B-91E9-718D5404C118}" sibTransId="{88B2F376-F572-4C8E-A824-D47F6BCAE175}"/>
    <dgm:cxn modelId="{7F03DE09-C279-4BF3-A426-293C76654A2E}" type="presParOf" srcId="{F5049878-0116-40DB-9D43-A4B6228FFB82}" destId="{9EAFAB41-6D72-4595-92B5-FBFACD2AECA1}" srcOrd="0" destOrd="0" presId="urn:microsoft.com/office/officeart/2008/layout/LinedList"/>
    <dgm:cxn modelId="{95EC2C04-4290-44CB-B2EA-D578B7B9AAAD}" type="presParOf" srcId="{F5049878-0116-40DB-9D43-A4B6228FFB82}" destId="{B7D61E60-551F-418A-966C-330670152E70}" srcOrd="1" destOrd="0" presId="urn:microsoft.com/office/officeart/2008/layout/LinedList"/>
    <dgm:cxn modelId="{150ED7E3-8686-4BFF-BBF3-2B18B50C782B}" type="presParOf" srcId="{B7D61E60-551F-418A-966C-330670152E70}" destId="{878D5D08-62D7-434A-A0DF-C119500CD6D3}" srcOrd="0" destOrd="0" presId="urn:microsoft.com/office/officeart/2008/layout/LinedList"/>
    <dgm:cxn modelId="{F757F361-31AE-4634-B6B8-164100962A54}" type="presParOf" srcId="{B7D61E60-551F-418A-966C-330670152E70}" destId="{D26EBD70-C1FC-4461-8B62-2100A18A79EC}" srcOrd="1" destOrd="0" presId="urn:microsoft.com/office/officeart/2008/layout/LinedList"/>
    <dgm:cxn modelId="{F257D7A5-31DD-467B-B825-F43E13D16753}" type="presParOf" srcId="{F5049878-0116-40DB-9D43-A4B6228FFB82}" destId="{2A2C62C1-5549-4DE5-9E0D-201BA1CCF54F}" srcOrd="2" destOrd="0" presId="urn:microsoft.com/office/officeart/2008/layout/LinedList"/>
    <dgm:cxn modelId="{72EEDD67-6B97-4CE9-99C4-40A1507D281D}" type="presParOf" srcId="{F5049878-0116-40DB-9D43-A4B6228FFB82}" destId="{1B6EF29A-1781-4985-80B2-6910F2A3B17D}" srcOrd="3" destOrd="0" presId="urn:microsoft.com/office/officeart/2008/layout/LinedList"/>
    <dgm:cxn modelId="{9495911F-713A-4B3C-AA1E-7E4C84A32A6A}" type="presParOf" srcId="{1B6EF29A-1781-4985-80B2-6910F2A3B17D}" destId="{64CF1B51-865D-437B-A418-F2401F50CD3A}" srcOrd="0" destOrd="0" presId="urn:microsoft.com/office/officeart/2008/layout/LinedList"/>
    <dgm:cxn modelId="{2664FD5C-9820-4232-84EF-213A8C695A68}" type="presParOf" srcId="{1B6EF29A-1781-4985-80B2-6910F2A3B17D}" destId="{34514CC5-32C4-4789-B3D2-C280B84706A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412F78-9600-4201-8E10-D3F0B69C67CD}">
      <dsp:nvSpPr>
        <dsp:cNvPr id="0" name=""/>
        <dsp:cNvSpPr/>
      </dsp:nvSpPr>
      <dsp:spPr>
        <a:xfrm>
          <a:off x="0" y="337411"/>
          <a:ext cx="7772400" cy="10773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3225" tIns="395732" rIns="603225"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a:t>60M+ people, $2.8T spending power (2026).</a:t>
          </a:r>
        </a:p>
        <a:p>
          <a:pPr marL="171450" lvl="1" indent="-171450" algn="l" defTabSz="844550">
            <a:lnSpc>
              <a:spcPct val="90000"/>
            </a:lnSpc>
            <a:spcBef>
              <a:spcPct val="0"/>
            </a:spcBef>
            <a:spcAft>
              <a:spcPct val="15000"/>
            </a:spcAft>
            <a:buChar char="•"/>
          </a:pPr>
          <a:r>
            <a:rPr lang="en-US" sz="1900" kern="1200"/>
            <a:t>Over-indexes on digital content.</a:t>
          </a:r>
        </a:p>
      </dsp:txBody>
      <dsp:txXfrm>
        <a:off x="0" y="337411"/>
        <a:ext cx="7772400" cy="1077300"/>
      </dsp:txXfrm>
    </dsp:sp>
    <dsp:sp modelId="{72EBBEBB-2DB6-46B8-87A3-7EF719F0CE4B}">
      <dsp:nvSpPr>
        <dsp:cNvPr id="0" name=""/>
        <dsp:cNvSpPr/>
      </dsp:nvSpPr>
      <dsp:spPr>
        <a:xfrm>
          <a:off x="388620" y="56970"/>
          <a:ext cx="5440680" cy="56088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5645" tIns="0" rIns="205645" bIns="0" numCol="1" spcCol="1270" anchor="ctr" anchorCtr="0">
          <a:noAutofit/>
        </a:bodyPr>
        <a:lstStyle/>
        <a:p>
          <a:pPr marL="0" lvl="0" indent="0" algn="l" defTabSz="844550">
            <a:lnSpc>
              <a:spcPct val="90000"/>
            </a:lnSpc>
            <a:spcBef>
              <a:spcPct val="0"/>
            </a:spcBef>
            <a:spcAft>
              <a:spcPct val="35000"/>
            </a:spcAft>
            <a:buNone/>
          </a:pPr>
          <a:r>
            <a:rPr lang="en-US" sz="1900" b="1" kern="1200"/>
            <a:t>U.S. Hispanic Market:</a:t>
          </a:r>
          <a:r>
            <a:rPr lang="en-US" sz="1900" kern="1200"/>
            <a:t> </a:t>
          </a:r>
        </a:p>
      </dsp:txBody>
      <dsp:txXfrm>
        <a:off x="416000" y="84350"/>
        <a:ext cx="5385920" cy="506120"/>
      </dsp:txXfrm>
    </dsp:sp>
    <dsp:sp modelId="{FEF09A94-6970-4AC7-948B-599BF36E8C01}">
      <dsp:nvSpPr>
        <dsp:cNvPr id="0" name=""/>
        <dsp:cNvSpPr/>
      </dsp:nvSpPr>
      <dsp:spPr>
        <a:xfrm>
          <a:off x="0" y="1797751"/>
          <a:ext cx="7772400" cy="16159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3225" tIns="395732" rIns="603225"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err="1"/>
            <a:t>Mitú</a:t>
          </a:r>
          <a:r>
            <a:rPr lang="en-US" sz="1900" kern="1200" dirty="0"/>
            <a:t> &amp; </a:t>
          </a:r>
          <a:r>
            <a:rPr lang="en-US" sz="1900" kern="1200" dirty="0" err="1"/>
            <a:t>Remezcla</a:t>
          </a:r>
          <a:r>
            <a:rPr lang="en-US" sz="1900" kern="1200" dirty="0"/>
            <a:t> – Viral but lacks engagement.</a:t>
          </a:r>
        </a:p>
        <a:p>
          <a:pPr marL="171450" lvl="1" indent="-171450" algn="l" defTabSz="844550">
            <a:lnSpc>
              <a:spcPct val="90000"/>
            </a:lnSpc>
            <a:spcBef>
              <a:spcPct val="0"/>
            </a:spcBef>
            <a:spcAft>
              <a:spcPct val="15000"/>
            </a:spcAft>
            <a:buChar char="•"/>
          </a:pPr>
          <a:r>
            <a:rPr lang="en-US" sz="1900" kern="1200"/>
            <a:t>My Cultura – Corporate but lacks lifestyle focus.</a:t>
          </a:r>
        </a:p>
        <a:p>
          <a:pPr marL="171450" lvl="1" indent="-171450" algn="l" defTabSz="844550">
            <a:lnSpc>
              <a:spcPct val="90000"/>
            </a:lnSpc>
            <a:spcBef>
              <a:spcPct val="0"/>
            </a:spcBef>
            <a:spcAft>
              <a:spcPct val="15000"/>
            </a:spcAft>
            <a:buChar char="•"/>
          </a:pPr>
          <a:r>
            <a:rPr lang="en-US" sz="1900" kern="1200"/>
            <a:t>Stay Tranquilo's Opportunity – Owns lifestyle, wellness, &amp; community.</a:t>
          </a:r>
        </a:p>
      </dsp:txBody>
      <dsp:txXfrm>
        <a:off x="0" y="1797751"/>
        <a:ext cx="7772400" cy="1615950"/>
      </dsp:txXfrm>
    </dsp:sp>
    <dsp:sp modelId="{7A23AF3C-8F18-48E8-B76B-D8C3C52C08CA}">
      <dsp:nvSpPr>
        <dsp:cNvPr id="0" name=""/>
        <dsp:cNvSpPr/>
      </dsp:nvSpPr>
      <dsp:spPr>
        <a:xfrm>
          <a:off x="388620" y="1517311"/>
          <a:ext cx="5440680" cy="56088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5645" tIns="0" rIns="205645" bIns="0" numCol="1" spcCol="1270" anchor="ctr" anchorCtr="0">
          <a:noAutofit/>
        </a:bodyPr>
        <a:lstStyle/>
        <a:p>
          <a:pPr marL="0" lvl="0" indent="0" algn="l" defTabSz="844550">
            <a:lnSpc>
              <a:spcPct val="90000"/>
            </a:lnSpc>
            <a:spcBef>
              <a:spcPct val="0"/>
            </a:spcBef>
            <a:spcAft>
              <a:spcPct val="35000"/>
            </a:spcAft>
            <a:buNone/>
          </a:pPr>
          <a:r>
            <a:rPr lang="en-US" sz="1900" b="1" kern="1200"/>
            <a:t>Competitive Landscape:</a:t>
          </a:r>
          <a:endParaRPr lang="en-US" sz="1900" kern="1200"/>
        </a:p>
      </dsp:txBody>
      <dsp:txXfrm>
        <a:off x="416000" y="1544691"/>
        <a:ext cx="5385920" cy="506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C4DA13-8496-4DB9-966B-2FECFA053E9E}">
      <dsp:nvSpPr>
        <dsp:cNvPr id="0" name=""/>
        <dsp:cNvSpPr/>
      </dsp:nvSpPr>
      <dsp:spPr>
        <a:xfrm>
          <a:off x="0" y="280936"/>
          <a:ext cx="7772400" cy="1663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3225" tIns="333248" rIns="603225"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a:t>Market &amp; Competitive Analysis</a:t>
          </a:r>
        </a:p>
        <a:p>
          <a:pPr marL="171450" lvl="1" indent="-171450" algn="l" defTabSz="711200">
            <a:lnSpc>
              <a:spcPct val="90000"/>
            </a:lnSpc>
            <a:spcBef>
              <a:spcPct val="0"/>
            </a:spcBef>
            <a:spcAft>
              <a:spcPct val="15000"/>
            </a:spcAft>
            <a:buChar char="•"/>
          </a:pPr>
          <a:r>
            <a:rPr lang="en-US" sz="1600" kern="1200"/>
            <a:t>Audience Insights</a:t>
          </a:r>
        </a:p>
        <a:p>
          <a:pPr marL="171450" lvl="1" indent="-171450" algn="l" defTabSz="711200">
            <a:lnSpc>
              <a:spcPct val="90000"/>
            </a:lnSpc>
            <a:spcBef>
              <a:spcPct val="0"/>
            </a:spcBef>
            <a:spcAft>
              <a:spcPct val="15000"/>
            </a:spcAft>
            <a:buChar char="•"/>
          </a:pPr>
          <a:r>
            <a:rPr lang="en-US" sz="1600" kern="1200"/>
            <a:t>Monetization Potential</a:t>
          </a:r>
        </a:p>
        <a:p>
          <a:pPr marL="171450" lvl="1" indent="-171450" algn="l" defTabSz="711200">
            <a:lnSpc>
              <a:spcPct val="90000"/>
            </a:lnSpc>
            <a:spcBef>
              <a:spcPct val="0"/>
            </a:spcBef>
            <a:spcAft>
              <a:spcPct val="15000"/>
            </a:spcAft>
            <a:buChar char="•"/>
          </a:pPr>
          <a:r>
            <a:rPr lang="en-US" sz="1600" kern="1200"/>
            <a:t>Industry Trends</a:t>
          </a:r>
        </a:p>
        <a:p>
          <a:pPr marL="171450" lvl="1" indent="-171450" algn="l" defTabSz="711200">
            <a:lnSpc>
              <a:spcPct val="90000"/>
            </a:lnSpc>
            <a:spcBef>
              <a:spcPct val="0"/>
            </a:spcBef>
            <a:spcAft>
              <a:spcPct val="15000"/>
            </a:spcAft>
            <a:buChar char="•"/>
          </a:pPr>
          <a:r>
            <a:rPr lang="en-US" sz="1600" kern="1200"/>
            <a:t>Feasibility &amp; Execution</a:t>
          </a:r>
        </a:p>
      </dsp:txBody>
      <dsp:txXfrm>
        <a:off x="0" y="280936"/>
        <a:ext cx="7772400" cy="1663200"/>
      </dsp:txXfrm>
    </dsp:sp>
    <dsp:sp modelId="{65FA93E3-B295-4ACF-A3AD-577CBC06D908}">
      <dsp:nvSpPr>
        <dsp:cNvPr id="0" name=""/>
        <dsp:cNvSpPr/>
      </dsp:nvSpPr>
      <dsp:spPr>
        <a:xfrm>
          <a:off x="388620" y="44776"/>
          <a:ext cx="5440680" cy="47232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5645" tIns="0" rIns="205645" bIns="0" numCol="1" spcCol="1270" anchor="ctr" anchorCtr="0">
          <a:noAutofit/>
        </a:bodyPr>
        <a:lstStyle/>
        <a:p>
          <a:pPr marL="0" lvl="0" indent="0" algn="l" defTabSz="711200">
            <a:lnSpc>
              <a:spcPct val="90000"/>
            </a:lnSpc>
            <a:spcBef>
              <a:spcPct val="0"/>
            </a:spcBef>
            <a:spcAft>
              <a:spcPct val="35000"/>
            </a:spcAft>
            <a:buNone/>
          </a:pPr>
          <a:r>
            <a:rPr lang="en-US" sz="1600" b="1" kern="1200" dirty="0"/>
            <a:t>Decision-Making Criteria:</a:t>
          </a:r>
          <a:endParaRPr lang="en-US" sz="1600" kern="1200" dirty="0"/>
        </a:p>
      </dsp:txBody>
      <dsp:txXfrm>
        <a:off x="411677" y="67833"/>
        <a:ext cx="5394566" cy="426206"/>
      </dsp:txXfrm>
    </dsp:sp>
    <dsp:sp modelId="{8D7778BC-4577-4379-B820-4800A334C10A}">
      <dsp:nvSpPr>
        <dsp:cNvPr id="0" name=""/>
        <dsp:cNvSpPr/>
      </dsp:nvSpPr>
      <dsp:spPr>
        <a:xfrm>
          <a:off x="0" y="2266696"/>
          <a:ext cx="7772400" cy="11592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3225" tIns="333248" rIns="603225"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Hispanic media consumption reports</a:t>
          </a:r>
        </a:p>
        <a:p>
          <a:pPr marL="171450" lvl="1" indent="-171450" algn="l" defTabSz="711200">
            <a:lnSpc>
              <a:spcPct val="90000"/>
            </a:lnSpc>
            <a:spcBef>
              <a:spcPct val="0"/>
            </a:spcBef>
            <a:spcAft>
              <a:spcPct val="15000"/>
            </a:spcAft>
            <a:buChar char="•"/>
          </a:pPr>
          <a:r>
            <a:rPr lang="en-US" sz="1600" kern="1200" dirty="0"/>
            <a:t>Competitive benchmarking</a:t>
          </a:r>
        </a:p>
        <a:p>
          <a:pPr marL="171450" lvl="1" indent="-171450" algn="l" defTabSz="711200">
            <a:lnSpc>
              <a:spcPct val="90000"/>
            </a:lnSpc>
            <a:spcBef>
              <a:spcPct val="0"/>
            </a:spcBef>
            <a:spcAft>
              <a:spcPct val="15000"/>
            </a:spcAft>
            <a:buChar char="•"/>
          </a:pPr>
          <a:r>
            <a:rPr lang="en-US" sz="1600" kern="1200" dirty="0"/>
            <a:t>Engagement data</a:t>
          </a:r>
        </a:p>
      </dsp:txBody>
      <dsp:txXfrm>
        <a:off x="0" y="2266696"/>
        <a:ext cx="7772400" cy="1159200"/>
      </dsp:txXfrm>
    </dsp:sp>
    <dsp:sp modelId="{41876335-9821-482A-863A-5EA915E09C9E}">
      <dsp:nvSpPr>
        <dsp:cNvPr id="0" name=""/>
        <dsp:cNvSpPr/>
      </dsp:nvSpPr>
      <dsp:spPr>
        <a:xfrm>
          <a:off x="388620" y="2030536"/>
          <a:ext cx="5440680" cy="47232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5645" tIns="0" rIns="205645" bIns="0" numCol="1" spcCol="1270" anchor="ctr" anchorCtr="0">
          <a:noAutofit/>
        </a:bodyPr>
        <a:lstStyle/>
        <a:p>
          <a:pPr marL="0" lvl="0" indent="0" algn="l" defTabSz="711200">
            <a:lnSpc>
              <a:spcPct val="90000"/>
            </a:lnSpc>
            <a:spcBef>
              <a:spcPct val="0"/>
            </a:spcBef>
            <a:spcAft>
              <a:spcPct val="35000"/>
            </a:spcAft>
            <a:buNone/>
          </a:pPr>
          <a:r>
            <a:rPr lang="en-US" sz="1600" b="1" kern="1200"/>
            <a:t>Data Sources: </a:t>
          </a:r>
          <a:endParaRPr lang="en-US" sz="1600" kern="1200"/>
        </a:p>
      </dsp:txBody>
      <dsp:txXfrm>
        <a:off x="411677" y="2053593"/>
        <a:ext cx="5394566" cy="4262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D4FA2D-A836-4E54-AC9B-ACDEAD4F7B0F}">
      <dsp:nvSpPr>
        <dsp:cNvPr id="0" name=""/>
        <dsp:cNvSpPr/>
      </dsp:nvSpPr>
      <dsp:spPr>
        <a:xfrm>
          <a:off x="6834" y="0"/>
          <a:ext cx="1382187" cy="111327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9B38D23-F8D8-45D7-B6BF-8F6D501CD9C9}">
      <dsp:nvSpPr>
        <dsp:cNvPr id="0" name=""/>
        <dsp:cNvSpPr/>
      </dsp:nvSpPr>
      <dsp:spPr>
        <a:xfrm>
          <a:off x="6834" y="1233480"/>
          <a:ext cx="3949108" cy="477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defRPr b="1"/>
          </a:pPr>
          <a:r>
            <a:rPr lang="en-US" sz="2400" b="1" kern="1200" dirty="0"/>
            <a:t>Positioning Statement:</a:t>
          </a:r>
          <a:endParaRPr lang="en-US" sz="2400" kern="1200" dirty="0"/>
        </a:p>
      </dsp:txBody>
      <dsp:txXfrm>
        <a:off x="6834" y="1233480"/>
        <a:ext cx="3949108" cy="477118"/>
      </dsp:txXfrm>
    </dsp:sp>
    <dsp:sp modelId="{97C49D39-6A9C-4641-8BE3-676BB1B9ACB3}">
      <dsp:nvSpPr>
        <dsp:cNvPr id="0" name=""/>
        <dsp:cNvSpPr/>
      </dsp:nvSpPr>
      <dsp:spPr>
        <a:xfrm>
          <a:off x="6834" y="1766508"/>
          <a:ext cx="3949108" cy="17041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US" sz="1600" kern="1200" dirty="0"/>
            <a:t>Among bicultural Latinos (ages 25–45, income $80,000+) who actively engage in digital content for relaxation, inspiration, and connection, Stay Tranquilo is the premier Latino lifestyle and wellness brand that helps ease  Hispanics’ and Latinos’ anxieties by staying true to their roots, blending cultural authenticity with community engagement.</a:t>
          </a:r>
        </a:p>
      </dsp:txBody>
      <dsp:txXfrm>
        <a:off x="6834" y="1766508"/>
        <a:ext cx="3949108" cy="1704163"/>
      </dsp:txXfrm>
    </dsp:sp>
    <dsp:sp modelId="{94001829-0B31-4BE9-9C2A-441C84EF6F9F}">
      <dsp:nvSpPr>
        <dsp:cNvPr id="0" name=""/>
        <dsp:cNvSpPr/>
      </dsp:nvSpPr>
      <dsp:spPr>
        <a:xfrm>
          <a:off x="4647036" y="0"/>
          <a:ext cx="1382187" cy="111327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56E2D3D-2A51-4C4E-B77A-4BEDE3881B03}">
      <dsp:nvSpPr>
        <dsp:cNvPr id="0" name=""/>
        <dsp:cNvSpPr/>
      </dsp:nvSpPr>
      <dsp:spPr>
        <a:xfrm>
          <a:off x="4647036" y="1233480"/>
          <a:ext cx="3949108" cy="477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66800">
            <a:lnSpc>
              <a:spcPct val="100000"/>
            </a:lnSpc>
            <a:spcBef>
              <a:spcPct val="0"/>
            </a:spcBef>
            <a:spcAft>
              <a:spcPct val="35000"/>
            </a:spcAft>
            <a:buNone/>
            <a:defRPr b="1"/>
          </a:pPr>
          <a:r>
            <a:rPr lang="en-US" sz="2400" b="1" kern="1200"/>
            <a:t>Messaging Shift:</a:t>
          </a:r>
          <a:r>
            <a:rPr lang="en-US" sz="2400" kern="1200"/>
            <a:t> </a:t>
          </a:r>
        </a:p>
      </dsp:txBody>
      <dsp:txXfrm>
        <a:off x="4647036" y="1233480"/>
        <a:ext cx="3949108" cy="477118"/>
      </dsp:txXfrm>
    </dsp:sp>
    <dsp:sp modelId="{58A1F33D-20AE-4885-B478-CC32BB30D28E}">
      <dsp:nvSpPr>
        <dsp:cNvPr id="0" name=""/>
        <dsp:cNvSpPr/>
      </dsp:nvSpPr>
      <dsp:spPr>
        <a:xfrm>
          <a:off x="4647036" y="1766508"/>
          <a:ext cx="3949108" cy="17041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en-US" sz="1600" kern="1200"/>
            <a:t>From “A media brand” → To “A movement for Latino wellness &amp; connection.”</a:t>
          </a:r>
        </a:p>
        <a:p>
          <a:pPr marL="0" lvl="0" indent="0" algn="l" defTabSz="711200">
            <a:spcBef>
              <a:spcPct val="0"/>
            </a:spcBef>
            <a:spcAft>
              <a:spcPct val="35000"/>
            </a:spcAft>
            <a:buNone/>
          </a:pPr>
          <a:endParaRPr lang="en-US" sz="1600" kern="1200" dirty="0"/>
        </a:p>
        <a:p>
          <a:pPr marL="0" lvl="0" indent="0" algn="l" defTabSz="711200">
            <a:lnSpc>
              <a:spcPct val="100000"/>
            </a:lnSpc>
            <a:spcBef>
              <a:spcPct val="0"/>
            </a:spcBef>
            <a:spcAft>
              <a:spcPct val="35000"/>
            </a:spcAft>
            <a:buNone/>
          </a:pPr>
          <a:r>
            <a:rPr lang="en-US" sz="1600" kern="1200"/>
            <a:t>Align content with </a:t>
          </a:r>
          <a:r>
            <a:rPr lang="en-US" sz="1600" b="1" kern="1200"/>
            <a:t>authentic storytelling, nostalgia, and lifestyle inspiration.</a:t>
          </a:r>
          <a:endParaRPr lang="en-US" sz="1600" kern="1200" dirty="0"/>
        </a:p>
      </dsp:txBody>
      <dsp:txXfrm>
        <a:off x="4647036" y="1766508"/>
        <a:ext cx="3949108" cy="17041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720544-FE27-43B7-B7F4-F136DCE61CF7}">
      <dsp:nvSpPr>
        <dsp:cNvPr id="0" name=""/>
        <dsp:cNvSpPr/>
      </dsp:nvSpPr>
      <dsp:spPr>
        <a:xfrm>
          <a:off x="118221" y="442660"/>
          <a:ext cx="997668" cy="997668"/>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EEADD5-15CE-4034-82C4-508B84CE0BE2}">
      <dsp:nvSpPr>
        <dsp:cNvPr id="0" name=""/>
        <dsp:cNvSpPr/>
      </dsp:nvSpPr>
      <dsp:spPr>
        <a:xfrm>
          <a:off x="327732" y="652171"/>
          <a:ext cx="578647" cy="57864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6E16D50-3F72-4275-A67C-3D7C4DB8C3E4}">
      <dsp:nvSpPr>
        <dsp:cNvPr id="0" name=""/>
        <dsp:cNvSpPr/>
      </dsp:nvSpPr>
      <dsp:spPr>
        <a:xfrm>
          <a:off x="1329675" y="442660"/>
          <a:ext cx="2351646" cy="997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dirty="0"/>
            <a:t>Partner with small, Latino-owned, community-oriented businesses (e.g., cigar brands, coffee roasters, lifestyle products) to develop exclusive collaborations. </a:t>
          </a:r>
        </a:p>
      </dsp:txBody>
      <dsp:txXfrm>
        <a:off x="1329675" y="442660"/>
        <a:ext cx="2351646" cy="997668"/>
      </dsp:txXfrm>
    </dsp:sp>
    <dsp:sp modelId="{A6D5E5D8-4E21-42B6-9C03-0D6C11F5BD50}">
      <dsp:nvSpPr>
        <dsp:cNvPr id="0" name=""/>
        <dsp:cNvSpPr/>
      </dsp:nvSpPr>
      <dsp:spPr>
        <a:xfrm>
          <a:off x="4091078" y="442660"/>
          <a:ext cx="997668" cy="997668"/>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D4E623-8081-4B7E-A84A-4D6E6EC6D085}">
      <dsp:nvSpPr>
        <dsp:cNvPr id="0" name=""/>
        <dsp:cNvSpPr/>
      </dsp:nvSpPr>
      <dsp:spPr>
        <a:xfrm>
          <a:off x="4300588" y="652171"/>
          <a:ext cx="578647" cy="57864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618A585-C092-4FBE-9478-93EE9D84D061}">
      <dsp:nvSpPr>
        <dsp:cNvPr id="0" name=""/>
        <dsp:cNvSpPr/>
      </dsp:nvSpPr>
      <dsp:spPr>
        <a:xfrm>
          <a:off x="5302532" y="442660"/>
          <a:ext cx="2351646" cy="997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dirty="0"/>
            <a:t>Utilize print-on-demand and outsourced manufacturing to market Stay Tranquilo merchandise without absorbing inventory risk while testing demand (Teespring). </a:t>
          </a:r>
        </a:p>
      </dsp:txBody>
      <dsp:txXfrm>
        <a:off x="5302532" y="442660"/>
        <a:ext cx="2351646" cy="997668"/>
      </dsp:txXfrm>
    </dsp:sp>
    <dsp:sp modelId="{1A7C9157-8470-49A9-81EE-1DAE6A5C2EA0}">
      <dsp:nvSpPr>
        <dsp:cNvPr id="0" name=""/>
        <dsp:cNvSpPr/>
      </dsp:nvSpPr>
      <dsp:spPr>
        <a:xfrm>
          <a:off x="118221" y="2030343"/>
          <a:ext cx="997668" cy="997668"/>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3C64D9-27C7-4E50-9CCB-9799E8EA1705}">
      <dsp:nvSpPr>
        <dsp:cNvPr id="0" name=""/>
        <dsp:cNvSpPr/>
      </dsp:nvSpPr>
      <dsp:spPr>
        <a:xfrm>
          <a:off x="327732" y="2239853"/>
          <a:ext cx="578647" cy="57864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B9EC4C4-BC14-44D7-9003-3127DB1BE28F}">
      <dsp:nvSpPr>
        <dsp:cNvPr id="0" name=""/>
        <dsp:cNvSpPr/>
      </dsp:nvSpPr>
      <dsp:spPr>
        <a:xfrm>
          <a:off x="1329675" y="2030343"/>
          <a:ext cx="2351646" cy="997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dirty="0"/>
            <a:t>Implement an affiliate marketing model by partnering with high-end brands in line with lifestyle products (Amazon, Shopify, golf, athleisure).</a:t>
          </a:r>
        </a:p>
      </dsp:txBody>
      <dsp:txXfrm>
        <a:off x="1329675" y="2030343"/>
        <a:ext cx="2351646" cy="997668"/>
      </dsp:txXfrm>
    </dsp:sp>
    <dsp:sp modelId="{88357131-E0EE-4689-9F52-ED01A84EA3DC}">
      <dsp:nvSpPr>
        <dsp:cNvPr id="0" name=""/>
        <dsp:cNvSpPr/>
      </dsp:nvSpPr>
      <dsp:spPr>
        <a:xfrm>
          <a:off x="4091078" y="2030343"/>
          <a:ext cx="997668" cy="997668"/>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9B7572-9CC5-46B8-B0B3-59962883F228}">
      <dsp:nvSpPr>
        <dsp:cNvPr id="0" name=""/>
        <dsp:cNvSpPr/>
      </dsp:nvSpPr>
      <dsp:spPr>
        <a:xfrm>
          <a:off x="4300588" y="2239853"/>
          <a:ext cx="578647" cy="57864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5BBCC6E-A464-4940-90D0-27570EFAC242}">
      <dsp:nvSpPr>
        <dsp:cNvPr id="0" name=""/>
        <dsp:cNvSpPr/>
      </dsp:nvSpPr>
      <dsp:spPr>
        <a:xfrm>
          <a:off x="5302532" y="2030343"/>
          <a:ext cx="2351646" cy="9976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100000"/>
            </a:lnSpc>
            <a:spcBef>
              <a:spcPct val="0"/>
            </a:spcBef>
            <a:spcAft>
              <a:spcPct val="35000"/>
            </a:spcAft>
            <a:buNone/>
          </a:pPr>
          <a:r>
            <a:rPr lang="en-US" sz="1200" kern="1200" dirty="0"/>
            <a:t>Host in-person and virtual events such as cigar tastings, golf retreats, Latin-inspired lifestyle experiences, and livestreamed product launches (Stay Tranquilo Retreats, ‘Cafecito Club’, new merch).</a:t>
          </a:r>
        </a:p>
      </dsp:txBody>
      <dsp:txXfrm>
        <a:off x="5302532" y="2030343"/>
        <a:ext cx="2351646" cy="99766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AFAB41-6D72-4595-92B5-FBFACD2AECA1}">
      <dsp:nvSpPr>
        <dsp:cNvPr id="0" name=""/>
        <dsp:cNvSpPr/>
      </dsp:nvSpPr>
      <dsp:spPr>
        <a:xfrm>
          <a:off x="0" y="0"/>
          <a:ext cx="77724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8D5D08-62D7-434A-A0DF-C119500CD6D3}">
      <dsp:nvSpPr>
        <dsp:cNvPr id="0" name=""/>
        <dsp:cNvSpPr/>
      </dsp:nvSpPr>
      <dsp:spPr>
        <a:xfrm>
          <a:off x="0" y="0"/>
          <a:ext cx="7772400" cy="17353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100000"/>
            </a:lnSpc>
            <a:spcBef>
              <a:spcPct val="0"/>
            </a:spcBef>
            <a:spcAft>
              <a:spcPct val="35000"/>
            </a:spcAft>
            <a:buNone/>
          </a:pPr>
          <a:r>
            <a:rPr lang="en-US" sz="2000" kern="1200" dirty="0"/>
            <a:t>✔ Stay Tranquilo can be the </a:t>
          </a:r>
          <a:r>
            <a:rPr lang="en-US" sz="2000" b="1" kern="1200" dirty="0"/>
            <a:t>#1 Latino lifestyle &amp; wellness brand.</a:t>
          </a:r>
          <a:br>
            <a:rPr lang="en-US" sz="2000" kern="1200" dirty="0"/>
          </a:br>
          <a:r>
            <a:rPr lang="en-US" sz="2000" kern="1200" dirty="0"/>
            <a:t>✔ A clear brand position + targeted content = </a:t>
          </a:r>
          <a:r>
            <a:rPr lang="en-US" sz="2000" b="1" kern="1200" dirty="0"/>
            <a:t>higher engagement &amp; revenue.</a:t>
          </a:r>
          <a:br>
            <a:rPr lang="en-US" sz="2000" kern="1200" dirty="0"/>
          </a:br>
          <a:r>
            <a:rPr lang="en-US" sz="2000" kern="1200" dirty="0"/>
            <a:t>✔ Monetization should prioritize </a:t>
          </a:r>
          <a:r>
            <a:rPr lang="en-US" sz="2000" b="1" kern="1200" dirty="0"/>
            <a:t>community &amp; cultural alignment.</a:t>
          </a:r>
          <a:endParaRPr lang="en-US" sz="2000" kern="1200" dirty="0"/>
        </a:p>
      </dsp:txBody>
      <dsp:txXfrm>
        <a:off x="0" y="0"/>
        <a:ext cx="7772400" cy="1735335"/>
      </dsp:txXfrm>
    </dsp:sp>
    <dsp:sp modelId="{2A2C62C1-5549-4DE5-9E0D-201BA1CCF54F}">
      <dsp:nvSpPr>
        <dsp:cNvPr id="0" name=""/>
        <dsp:cNvSpPr/>
      </dsp:nvSpPr>
      <dsp:spPr>
        <a:xfrm>
          <a:off x="0" y="1735335"/>
          <a:ext cx="77724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CF1B51-865D-437B-A418-F2401F50CD3A}">
      <dsp:nvSpPr>
        <dsp:cNvPr id="0" name=""/>
        <dsp:cNvSpPr/>
      </dsp:nvSpPr>
      <dsp:spPr>
        <a:xfrm>
          <a:off x="0" y="1735335"/>
          <a:ext cx="7772400" cy="17353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100000"/>
            </a:lnSpc>
            <a:spcBef>
              <a:spcPct val="0"/>
            </a:spcBef>
            <a:spcAft>
              <a:spcPct val="35000"/>
            </a:spcAft>
            <a:buNone/>
          </a:pPr>
          <a:r>
            <a:rPr lang="en-US" sz="2000" b="1" kern="1200"/>
            <a:t>Call to Action:</a:t>
          </a:r>
          <a:br>
            <a:rPr lang="en-US" sz="2000" kern="1200"/>
          </a:br>
          <a:r>
            <a:rPr lang="en-US" sz="2000" kern="1200"/>
            <a:t>💡 </a:t>
          </a:r>
          <a:r>
            <a:rPr lang="en-US" sz="2000" i="1" kern="1200"/>
            <a:t>Let’s build more than a brand—let’s build a movement.</a:t>
          </a:r>
          <a:br>
            <a:rPr lang="en-US" sz="2000" kern="1200"/>
          </a:br>
          <a:r>
            <a:rPr lang="en-US" sz="2000" kern="1200"/>
            <a:t>💡 </a:t>
          </a:r>
          <a:r>
            <a:rPr lang="en-US" sz="2000" i="1" kern="1200"/>
            <a:t>Stay Tranquilo can be the space where Latinos find balance, connection, and a sense of home.</a:t>
          </a:r>
          <a:endParaRPr lang="en-US" sz="2000" kern="1200"/>
        </a:p>
      </dsp:txBody>
      <dsp:txXfrm>
        <a:off x="0" y="1735335"/>
        <a:ext cx="7772400" cy="173533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D38C535-1546-B944-B55B-FB354AE9954A}"/>
              </a:ext>
            </a:extLst>
          </p:cNvPr>
          <p:cNvSpPr>
            <a:spLocks noGrp="1"/>
          </p:cNvSpPr>
          <p:nvPr>
            <p:ph type="hdr" sz="quarter"/>
          </p:nvPr>
        </p:nvSpPr>
        <p:spPr>
          <a:xfrm>
            <a:off x="2590800" y="0"/>
            <a:ext cx="3962400" cy="344091"/>
          </a:xfrm>
          <a:prstGeom prst="rect">
            <a:avLst/>
          </a:prstGeom>
        </p:spPr>
        <p:txBody>
          <a:bodyPr vert="horz" lIns="91440" tIns="45720" rIns="91440" bIns="45720" rtlCol="0"/>
          <a:lstStyle>
            <a:lvl1pPr algn="l">
              <a:defRPr sz="1200"/>
            </a:lvl1pPr>
          </a:lstStyle>
          <a:p>
            <a:pPr algn="ctr"/>
            <a:r>
              <a:rPr lang="en-US" sz="1000" dirty="0">
                <a:latin typeface="Arial" panose="020B0604020202020204" pitchFamily="34" charset="0"/>
                <a:cs typeface="Arial" panose="020B0604020202020204" pitchFamily="34" charset="0"/>
              </a:rPr>
              <a:t>Illinois Business Consulting</a:t>
            </a:r>
          </a:p>
        </p:txBody>
      </p:sp>
      <p:sp>
        <p:nvSpPr>
          <p:cNvPr id="5" name="Slide Number Placeholder 4">
            <a:extLst>
              <a:ext uri="{FF2B5EF4-FFF2-40B4-BE49-F238E27FC236}">
                <a16:creationId xmlns:a16="http://schemas.microsoft.com/office/drawing/2014/main" id="{EA35DD97-F051-9F40-8FD9-409459DC9A09}"/>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A4552FA1-18BC-3D46-842E-F2DE8005AB31}" type="slidenum">
              <a:rPr lang="en-US" sz="1000" smtClean="0">
                <a:latin typeface="Arial" panose="020B0604020202020204" pitchFamily="34" charset="0"/>
                <a:cs typeface="Arial" panose="020B0604020202020204" pitchFamily="34" charset="0"/>
              </a:rPr>
              <a:t>‹#›</a:t>
            </a:fld>
            <a:endParaRPr lang="en-US" sz="1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1714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590800" y="0"/>
            <a:ext cx="3962400" cy="344091"/>
          </a:xfrm>
          <a:prstGeom prst="rect">
            <a:avLst/>
          </a:prstGeom>
        </p:spPr>
        <p:txBody>
          <a:bodyPr vert="horz" lIns="91440" tIns="45720" rIns="91440" bIns="45720" rtlCol="0"/>
          <a:lstStyle>
            <a:lvl1pPr algn="ctr">
              <a:defRPr sz="1000">
                <a:latin typeface="Arial" panose="020B0604020202020204" pitchFamily="34" charset="0"/>
                <a:cs typeface="Arial" panose="020B0604020202020204" pitchFamily="34" charset="0"/>
              </a:defRPr>
            </a:lvl1pPr>
          </a:lstStyle>
          <a:p>
            <a:r>
              <a:rPr lang="en-US" dirty="0"/>
              <a:t>Illinois Business Consulting</a:t>
            </a:r>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000">
                <a:latin typeface="Arial" panose="020B0604020202020204" pitchFamily="34" charset="0"/>
                <a:cs typeface="Arial" panose="020B0604020202020204" pitchFamily="34" charset="0"/>
              </a:defRPr>
            </a:lvl1pPr>
          </a:lstStyle>
          <a:p>
            <a:fld id="{F3CAE711-B53E-984C-BD0C-9984282ABD35}" type="slidenum">
              <a:rPr lang="en-US" smtClean="0"/>
              <a:pPr/>
              <a:t>‹#›</a:t>
            </a:fld>
            <a:endParaRPr lang="en-US"/>
          </a:p>
        </p:txBody>
      </p:sp>
      <p:sp>
        <p:nvSpPr>
          <p:cNvPr id="8" name="Date Placeholder 7">
            <a:extLst>
              <a:ext uri="{FF2B5EF4-FFF2-40B4-BE49-F238E27FC236}">
                <a16:creationId xmlns:a16="http://schemas.microsoft.com/office/drawing/2014/main" id="{C8878F3D-6364-8344-BFE2-36DC4AF41CC6}"/>
              </a:ext>
            </a:extLst>
          </p:cNvPr>
          <p:cNvSpPr>
            <a:spLocks noGrp="1"/>
          </p:cNvSpPr>
          <p:nvPr>
            <p:ph type="dt" idx="1"/>
          </p:nvPr>
        </p:nvSpPr>
        <p:spPr>
          <a:xfrm>
            <a:off x="0" y="6513909"/>
            <a:ext cx="3962400" cy="344091"/>
          </a:xfrm>
          <a:prstGeom prst="rect">
            <a:avLst/>
          </a:prstGeom>
        </p:spPr>
        <p:txBody>
          <a:bodyPr vert="horz" lIns="91440" tIns="45720" rIns="91440" bIns="45720" rtlCol="0" anchor="b"/>
          <a:lstStyle>
            <a:lvl1pPr algn="l">
              <a:defRPr sz="1000">
                <a:latin typeface="Arial" panose="020B0604020202020204" pitchFamily="34" charset="0"/>
                <a:cs typeface="Arial" panose="020B0604020202020204" pitchFamily="34" charset="0"/>
              </a:defRPr>
            </a:lvl1pPr>
          </a:lstStyle>
          <a:p>
            <a:fld id="{85CA9F75-A151-DD49-8E9E-6C39DDB4C9F7}" type="datetimeFigureOut">
              <a:rPr lang="en-US" smtClean="0"/>
              <a:pPr/>
              <a:t>9/28/2025</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i="1" dirty="0">
                <a:effectLst/>
                <a:latin typeface="Aptos" panose="020B0004020202020204" pitchFamily="34" charset="0"/>
                <a:ea typeface="Aptos" panose="020B0004020202020204" pitchFamily="34" charset="0"/>
                <a:cs typeface="Aptos" panose="020B0004020202020204" pitchFamily="34" charset="0"/>
              </a:rPr>
              <a:t>“</a:t>
            </a:r>
            <a:r>
              <a:rPr lang="en-US" sz="1200" i="1" dirty="0"/>
              <a:t>“Good morning, everyone, and thanks for being here. We’re Team 5 from Prestige Worldwide Consulting. Today, we’re sharing our strategic recommendations for Stay Tranquilo—an established digital media brand rooted in Latino culture that’s helping people stress less and live more. Our focus? Helping Stay Tranquilo sharpen their identity, grow their audience, and monetize what they’ve built in a sustainable, community-driven way."</a:t>
            </a:r>
          </a:p>
        </p:txBody>
      </p:sp>
      <p:sp>
        <p:nvSpPr>
          <p:cNvPr id="4" name="Slide Number Placeholder 3"/>
          <p:cNvSpPr>
            <a:spLocks noGrp="1"/>
          </p:cNvSpPr>
          <p:nvPr>
            <p:ph type="sldNum" sz="quarter" idx="5"/>
          </p:nvPr>
        </p:nvSpPr>
        <p:spPr/>
        <p:txBody>
          <a:bodyPr/>
          <a:lstStyle/>
          <a:p>
            <a:fld id="{F3CAE711-B53E-984C-BD0C-9984282ABD35}" type="slidenum">
              <a:rPr lang="en-US" smtClean="0"/>
              <a:pPr/>
              <a:t>1</a:t>
            </a:fld>
            <a:endParaRPr lang="en-US"/>
          </a:p>
        </p:txBody>
      </p:sp>
    </p:spTree>
    <p:extLst>
      <p:ext uri="{BB962C8B-B14F-4D97-AF65-F5344CB8AC3E}">
        <p14:creationId xmlns:p14="http://schemas.microsoft.com/office/powerpoint/2010/main" val="717188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dirty="0"/>
              <a:t>"Stay Tranquilo has an incredibly well thought-out brand vibe and philosophy—a brand on the verge of that major breakthrough or sharing the next viral video --but right now, we feel </a:t>
            </a:r>
            <a:r>
              <a:rPr lang="en-US" sz="1800" i="1"/>
              <a:t>that you are </a:t>
            </a:r>
            <a:r>
              <a:rPr lang="en-US" sz="1800" i="1" dirty="0"/>
              <a:t> missing a few key things: a </a:t>
            </a:r>
            <a:r>
              <a:rPr lang="en-US" sz="1800" i="1"/>
              <a:t>clearly articulated</a:t>
            </a:r>
            <a:r>
              <a:rPr lang="en-US" sz="1800" i="1" dirty="0"/>
              <a:t> brand position and a</a:t>
            </a:r>
            <a:r>
              <a:rPr lang="en-US" sz="1800" i="1"/>
              <a:t> content</a:t>
            </a:r>
            <a:r>
              <a:rPr lang="en-US" sz="1800" i="1" dirty="0"/>
              <a:t> strategy to turn that identity into sustainable revenue. Why does this matter? Because without direction, it’s tough to compete with established players like </a:t>
            </a:r>
            <a:r>
              <a:rPr lang="en-US" sz="1800" i="1" dirty="0" err="1"/>
              <a:t>Mitú</a:t>
            </a:r>
            <a:r>
              <a:rPr lang="en-US" sz="1800" i="1" dirty="0"/>
              <a:t> or My Cultura. </a:t>
            </a:r>
            <a:r>
              <a:rPr lang="en-US" sz="1800" i="1"/>
              <a:t>Our recommendation is simple but powerful: </a:t>
            </a:r>
            <a:r>
              <a:rPr lang="en-US" sz="1800" i="1" dirty="0"/>
              <a:t>tell the world </a:t>
            </a:r>
            <a:r>
              <a:rPr lang="en-US" sz="1800" i="1"/>
              <a:t>who </a:t>
            </a:r>
            <a:r>
              <a:rPr lang="en-US" sz="1800" i="1" dirty="0"/>
              <a:t>YOU </a:t>
            </a:r>
            <a:r>
              <a:rPr lang="en-US" sz="1800" i="1"/>
              <a:t>are, align your content and revenue models, and scale through cultural authenticity</a:t>
            </a:r>
            <a:r>
              <a:rPr lang="en-US" sz="1800" i="1" dirty="0"/>
              <a:t>. Remember – you’re not just trying to RDACH 3</a:t>
            </a:r>
            <a:r>
              <a:rPr lang="en-US" sz="1800" i="1" baseline="30000" dirty="0"/>
              <a:t>rd</a:t>
            </a:r>
            <a:r>
              <a:rPr lang="en-US" sz="1800" i="1" dirty="0"/>
              <a:t> and 4</a:t>
            </a:r>
            <a:r>
              <a:rPr lang="en-US" sz="1800" i="1" baseline="30000" dirty="0"/>
              <a:t>th</a:t>
            </a:r>
            <a:r>
              <a:rPr lang="en-US" sz="1800" i="1" dirty="0"/>
              <a:t> generation Latinos – you ARE 4</a:t>
            </a:r>
            <a:r>
              <a:rPr lang="en-US" sz="1800" i="1" baseline="30000" dirty="0"/>
              <a:t>th</a:t>
            </a:r>
            <a:r>
              <a:rPr lang="en-US" sz="1800" i="1" dirty="0"/>
              <a:t> generation Latinos</a:t>
            </a:r>
            <a:r>
              <a:rPr lang="en-US" sz="1800" i="1"/>
              <a:t>.“</a:t>
            </a:r>
          </a:p>
          <a:p>
            <a:pPr marL="0" marR="0"/>
            <a:endParaRPr lang="en-US" sz="1800" dirty="0">
              <a:effectLst/>
              <a:latin typeface="Aptos" panose="020B0004020202020204" pitchFamily="34" charset="0"/>
              <a:ea typeface="Aptos" panose="020B0004020202020204" pitchFamily="34" charset="0"/>
              <a:cs typeface="Aptos" panose="020B0004020202020204" pitchFamily="34" charset="0"/>
            </a:endParaRPr>
          </a:p>
        </p:txBody>
      </p:sp>
      <p:sp>
        <p:nvSpPr>
          <p:cNvPr id="4" name="Slide Number Placeholder 3"/>
          <p:cNvSpPr>
            <a:spLocks noGrp="1"/>
          </p:cNvSpPr>
          <p:nvPr>
            <p:ph type="sldNum" sz="quarter" idx="5"/>
          </p:nvPr>
        </p:nvSpPr>
        <p:spPr/>
        <p:txBody>
          <a:bodyPr/>
          <a:lstStyle/>
          <a:p>
            <a:fld id="{F3CAE711-B53E-984C-BD0C-9984282ABD35}" type="slidenum">
              <a:rPr lang="en-US" smtClean="0"/>
              <a:pPr/>
              <a:t>2</a:t>
            </a:fld>
            <a:endParaRPr lang="en-US"/>
          </a:p>
        </p:txBody>
      </p:sp>
    </p:spTree>
    <p:extLst>
      <p:ext uri="{BB962C8B-B14F-4D97-AF65-F5344CB8AC3E}">
        <p14:creationId xmlns:p14="http://schemas.microsoft.com/office/powerpoint/2010/main" val="3510422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392CB-2817-36D4-CADE-5BC03E61BA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E0465A-3F36-B9B1-4FC6-32351D19B1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CA9B85-218E-8592-CE9C-E4C0612A0EF2}"/>
              </a:ext>
            </a:extLst>
          </p:cNvPr>
          <p:cNvSpPr>
            <a:spLocks noGrp="1"/>
          </p:cNvSpPr>
          <p:nvPr>
            <p:ph type="body" idx="1"/>
          </p:nvPr>
        </p:nvSpPr>
        <p:spPr/>
        <p:txBody>
          <a:bodyPr/>
          <a:lstStyle/>
          <a:p>
            <a:pPr marL="0" marR="0"/>
            <a:r>
              <a:rPr lang="en-US" sz="4000" i="1" dirty="0"/>
              <a:t>"Let’s talk market. The U.S. Hispanic population is over 60 million strong, and they’ve got $2.8 trillion in buying power, or at least they will by 2026. They consume more digital content than non-Hispanics, and they’re craving brands that speak their language—literally and culturally. Stay Tranquilo has an edge here. While competitors like </a:t>
            </a:r>
            <a:r>
              <a:rPr lang="en-US" sz="4000" i="1" dirty="0" err="1"/>
              <a:t>Remezcla</a:t>
            </a:r>
            <a:r>
              <a:rPr lang="en-US" sz="4000" i="1" dirty="0"/>
              <a:t> and </a:t>
            </a:r>
            <a:r>
              <a:rPr lang="en-US" sz="4000" i="1" dirty="0" err="1"/>
              <a:t>Mitú</a:t>
            </a:r>
            <a:r>
              <a:rPr lang="en-US" sz="4000" i="1" dirty="0"/>
              <a:t> have size, they’re often too broad or too corporate. Stay Tranquilo can win on community, connection, and culture.“</a:t>
            </a:r>
          </a:p>
          <a:p>
            <a:pPr marL="0" marR="0"/>
            <a:endParaRPr lang="en-US" sz="1800" i="1" dirty="0">
              <a:effectLst/>
              <a:latin typeface="Aptos" panose="020B0004020202020204" pitchFamily="34" charset="0"/>
              <a:ea typeface="Aptos" panose="020B0004020202020204" pitchFamily="34" charset="0"/>
              <a:cs typeface="Aptos" panose="020B0004020202020204" pitchFamily="34" charset="0"/>
            </a:endParaRPr>
          </a:p>
          <a:p>
            <a:pPr marL="0" marR="0"/>
            <a:r>
              <a:rPr lang="en-US" sz="1800" dirty="0">
                <a:effectLst/>
                <a:latin typeface="Aptos" panose="020B0004020202020204" pitchFamily="34" charset="0"/>
                <a:ea typeface="Aptos" panose="020B0004020202020204" pitchFamily="34" charset="0"/>
                <a:cs typeface="Aptos" panose="020B0004020202020204" pitchFamily="34" charset="0"/>
              </a:rPr>
              <a:t>https://www.elfaonline.org/news-and-publications/industry-news/read/2024/09/26/hispanic-heritage-month--the-power-of-u.s.-hispanic-consumers-and-businesses</a:t>
            </a:r>
          </a:p>
          <a:p>
            <a:pPr marL="0" marR="0"/>
            <a:endParaRPr lang="en-US" sz="1800" dirty="0">
              <a:effectLst/>
              <a:latin typeface="Aptos" panose="020B0004020202020204" pitchFamily="34" charset="0"/>
              <a:ea typeface="Aptos" panose="020B0004020202020204" pitchFamily="34" charset="0"/>
              <a:cs typeface="Aptos" panose="020B0004020202020204" pitchFamily="34" charset="0"/>
            </a:endParaRPr>
          </a:p>
          <a:p>
            <a:pPr marL="0" marR="0"/>
            <a:r>
              <a:rPr lang="en-US" sz="2800" dirty="0" err="1"/>
              <a:t>NiemanLab</a:t>
            </a:r>
            <a:r>
              <a:rPr lang="en-US" sz="2800" dirty="0"/>
              <a:t>. “</a:t>
            </a:r>
            <a:r>
              <a:rPr lang="en-US" sz="2800" dirty="0" err="1"/>
              <a:t>Mezcla</a:t>
            </a:r>
            <a:r>
              <a:rPr lang="en-US" sz="2800" dirty="0"/>
              <a:t> Media is lifting up Latinx audio storytellers.”</a:t>
            </a:r>
            <a:br>
              <a:rPr lang="en-US" sz="2800" dirty="0"/>
            </a:br>
            <a:r>
              <a:rPr lang="en-US" sz="2800" dirty="0"/>
              <a:t>https://www.niemanlab.org/2022/06/mezcla-media-is-lifting-up-latinx-audio-storytellers/</a:t>
            </a:r>
          </a:p>
          <a:p>
            <a:pPr marL="0" marR="0"/>
            <a:endParaRPr lang="en-US" sz="2800" dirty="0">
              <a:effectLst/>
              <a:latin typeface="Aptos" panose="020B0004020202020204" pitchFamily="34" charset="0"/>
              <a:ea typeface="Aptos" panose="020B0004020202020204" pitchFamily="34" charset="0"/>
              <a:cs typeface="Aptos" panose="020B0004020202020204" pitchFamily="34" charset="0"/>
            </a:endParaRPr>
          </a:p>
          <a:p>
            <a:pPr marL="0" marR="0"/>
            <a:r>
              <a:rPr lang="fr-FR" sz="2800" dirty="0"/>
              <a:t>Forbes article on </a:t>
            </a:r>
            <a:r>
              <a:rPr lang="fr-FR" sz="2800" dirty="0" err="1"/>
              <a:t>branded</a:t>
            </a:r>
            <a:r>
              <a:rPr lang="fr-FR" sz="2800" dirty="0"/>
              <a:t> partnerships:</a:t>
            </a:r>
            <a:br>
              <a:rPr lang="fr-FR" sz="2800" dirty="0"/>
            </a:br>
            <a:r>
              <a:rPr lang="fr-FR" sz="2800" dirty="0"/>
              <a:t>https://www.forbes.com/sites/veronicavillafane/2021/08/05/remezcla-expands-digital-brand-content-strategy/</a:t>
            </a:r>
          </a:p>
          <a:p>
            <a:pPr marL="0" marR="0"/>
            <a:endParaRPr lang="fr-FR" sz="2800" dirty="0">
              <a:effectLst/>
              <a:latin typeface="Aptos" panose="020B0004020202020204" pitchFamily="34" charset="0"/>
              <a:ea typeface="Aptos" panose="020B0004020202020204" pitchFamily="34" charset="0"/>
              <a:cs typeface="Aptos" panose="020B0004020202020204" pitchFamily="34" charset="0"/>
            </a:endParaRPr>
          </a:p>
          <a:p>
            <a:pPr marL="0" marR="0"/>
            <a:r>
              <a:rPr lang="en-US" sz="2800" dirty="0"/>
              <a:t>Sponsorship case study:</a:t>
            </a:r>
            <a:br>
              <a:rPr lang="en-US" sz="2800" dirty="0"/>
            </a:br>
            <a:r>
              <a:rPr lang="en-US" sz="2800" dirty="0"/>
              <a:t>https://remezcla.com/brand-partnerships/</a:t>
            </a:r>
          </a:p>
          <a:p>
            <a:pPr marL="0" marR="0"/>
            <a:endParaRPr lang="en-US" sz="2800" dirty="0">
              <a:effectLst/>
              <a:latin typeface="Aptos" panose="020B0004020202020204" pitchFamily="34" charset="0"/>
              <a:ea typeface="Aptos" panose="020B0004020202020204" pitchFamily="34" charset="0"/>
              <a:cs typeface="Aptos" panose="020B0004020202020204" pitchFamily="34" charset="0"/>
            </a:endParaRPr>
          </a:p>
          <a:p>
            <a:pPr marL="0" marR="0"/>
            <a:r>
              <a:rPr lang="en-US" sz="2800" dirty="0"/>
              <a:t>Crunchbase: https://www.crunchbase.com/organization/mitu Variety Article:</a:t>
            </a:r>
            <a:br>
              <a:rPr lang="en-US" sz="2800" dirty="0"/>
            </a:br>
            <a:r>
              <a:rPr lang="en-US" sz="2800" dirty="0"/>
              <a:t>https://variety.com/2020/digital/news/we-are-mitu-acquired-what-it-means-1234764280/ Podcast business case:</a:t>
            </a:r>
            <a:br>
              <a:rPr lang="en-US" sz="2800" dirty="0"/>
            </a:br>
            <a:r>
              <a:rPr lang="en-US" sz="2800" dirty="0"/>
              <a:t>https://wearemitu.com/mituverse/</a:t>
            </a:r>
            <a:endParaRPr lang="en-US" sz="1800" dirty="0">
              <a:effectLst/>
              <a:latin typeface="Aptos" panose="020B0004020202020204" pitchFamily="34" charset="0"/>
              <a:ea typeface="Aptos" panose="020B0004020202020204" pitchFamily="34" charset="0"/>
              <a:cs typeface="Aptos" panose="020B0004020202020204" pitchFamily="34" charset="0"/>
            </a:endParaRPr>
          </a:p>
        </p:txBody>
      </p:sp>
      <p:sp>
        <p:nvSpPr>
          <p:cNvPr id="4" name="Slide Number Placeholder 3">
            <a:extLst>
              <a:ext uri="{FF2B5EF4-FFF2-40B4-BE49-F238E27FC236}">
                <a16:creationId xmlns:a16="http://schemas.microsoft.com/office/drawing/2014/main" id="{814E5AD6-99FA-08F5-ED6C-2A312D780CC9}"/>
              </a:ext>
            </a:extLst>
          </p:cNvPr>
          <p:cNvSpPr>
            <a:spLocks noGrp="1"/>
          </p:cNvSpPr>
          <p:nvPr>
            <p:ph type="sldNum" sz="quarter" idx="5"/>
          </p:nvPr>
        </p:nvSpPr>
        <p:spPr/>
        <p:txBody>
          <a:bodyPr/>
          <a:lstStyle/>
          <a:p>
            <a:fld id="{F3CAE711-B53E-984C-BD0C-9984282ABD35}" type="slidenum">
              <a:rPr lang="en-US" smtClean="0"/>
              <a:pPr/>
              <a:t>3</a:t>
            </a:fld>
            <a:endParaRPr lang="en-US"/>
          </a:p>
        </p:txBody>
      </p:sp>
    </p:spTree>
    <p:extLst>
      <p:ext uri="{BB962C8B-B14F-4D97-AF65-F5344CB8AC3E}">
        <p14:creationId xmlns:p14="http://schemas.microsoft.com/office/powerpoint/2010/main" val="12340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52F2E-5BD2-7CD6-87FD-E7C6602EDA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F98E7C-5F47-9D61-C7C0-050783FB65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AEED3A-9763-93F0-3FC5-DE71D00CF959}"/>
              </a:ext>
            </a:extLst>
          </p:cNvPr>
          <p:cNvSpPr>
            <a:spLocks noGrp="1"/>
          </p:cNvSpPr>
          <p:nvPr>
            <p:ph type="body" idx="1"/>
          </p:nvPr>
        </p:nvSpPr>
        <p:spPr/>
        <p:txBody>
          <a:bodyPr/>
          <a:lstStyle/>
          <a:p>
            <a:pPr marL="0" marR="0"/>
            <a:r>
              <a:rPr lang="en-US" sz="1800" i="1" dirty="0">
                <a:effectLst/>
                <a:latin typeface="Aptos" panose="020B0004020202020204" pitchFamily="34" charset="0"/>
                <a:ea typeface="Aptos" panose="020B0004020202020204" pitchFamily="34" charset="0"/>
                <a:cs typeface="Aptos" panose="020B0004020202020204" pitchFamily="34" charset="0"/>
              </a:rPr>
              <a:t>"Our recommendations aren’t based on guesswork. We did the </a:t>
            </a:r>
            <a:r>
              <a:rPr lang="en-US" sz="1800" i="1">
                <a:effectLst/>
                <a:latin typeface="Aptos" panose="020B0004020202020204" pitchFamily="34" charset="0"/>
                <a:ea typeface="Aptos" panose="020B0004020202020204" pitchFamily="34" charset="0"/>
                <a:cs typeface="Aptos" panose="020B0004020202020204" pitchFamily="34" charset="0"/>
              </a:rPr>
              <a:t>legwork. We </a:t>
            </a:r>
            <a:r>
              <a:rPr lang="en-US" sz="1800" i="1" dirty="0">
                <a:effectLst/>
                <a:latin typeface="Aptos" panose="020B0004020202020204" pitchFamily="34" charset="0"/>
                <a:ea typeface="Aptos" panose="020B0004020202020204" pitchFamily="34" charset="0"/>
                <a:cs typeface="Aptos" panose="020B0004020202020204" pitchFamily="34" charset="0"/>
              </a:rPr>
              <a:t>analyzed media consumption trends, studied the competition, reviewed engagement metrics, and looked hard at monetization models that actually work for brands in this space. Our decision-making criteria focused on feasibility, revenue potential, and how well the ideas align with Stay Tranquilo’s authentic voice."</a:t>
            </a:r>
            <a:endParaRPr lang="en-US" sz="1800" dirty="0">
              <a:effectLst/>
              <a:latin typeface="Aptos" panose="020B0004020202020204" pitchFamily="34" charset="0"/>
              <a:ea typeface="Aptos" panose="020B0004020202020204" pitchFamily="34" charset="0"/>
              <a:cs typeface="Aptos" panose="020B0004020202020204" pitchFamily="34" charset="0"/>
            </a:endParaRPr>
          </a:p>
        </p:txBody>
      </p:sp>
      <p:sp>
        <p:nvSpPr>
          <p:cNvPr id="4" name="Slide Number Placeholder 3">
            <a:extLst>
              <a:ext uri="{FF2B5EF4-FFF2-40B4-BE49-F238E27FC236}">
                <a16:creationId xmlns:a16="http://schemas.microsoft.com/office/drawing/2014/main" id="{E2B7B456-1124-A645-8142-3AD05CAC175B}"/>
              </a:ext>
            </a:extLst>
          </p:cNvPr>
          <p:cNvSpPr>
            <a:spLocks noGrp="1"/>
          </p:cNvSpPr>
          <p:nvPr>
            <p:ph type="sldNum" sz="quarter" idx="5"/>
          </p:nvPr>
        </p:nvSpPr>
        <p:spPr/>
        <p:txBody>
          <a:bodyPr/>
          <a:lstStyle/>
          <a:p>
            <a:fld id="{F3CAE711-B53E-984C-BD0C-9984282ABD35}" type="slidenum">
              <a:rPr lang="en-US" smtClean="0"/>
              <a:pPr/>
              <a:t>4</a:t>
            </a:fld>
            <a:endParaRPr lang="en-US"/>
          </a:p>
        </p:txBody>
      </p:sp>
    </p:spTree>
    <p:extLst>
      <p:ext uri="{BB962C8B-B14F-4D97-AF65-F5344CB8AC3E}">
        <p14:creationId xmlns:p14="http://schemas.microsoft.com/office/powerpoint/2010/main" val="1132925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4A3A0-5B0B-ECF5-7414-903EE1518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59A553-0A9E-004B-C4E2-28FF8807B7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AB5552-5A14-47E6-EA90-7C1D9B6BD53C}"/>
              </a:ext>
            </a:extLst>
          </p:cNvPr>
          <p:cNvSpPr>
            <a:spLocks noGrp="1"/>
          </p:cNvSpPr>
          <p:nvPr>
            <p:ph type="body" idx="1"/>
          </p:nvPr>
        </p:nvSpPr>
        <p:spPr/>
        <p:txBody>
          <a:bodyPr/>
          <a:lstStyle/>
          <a:p>
            <a:pPr marL="0" marR="0"/>
            <a:r>
              <a:rPr lang="en-US" sz="1800" i="1" dirty="0">
                <a:effectLst/>
                <a:latin typeface="Aptos" panose="020B0004020202020204" pitchFamily="34" charset="0"/>
                <a:ea typeface="Aptos" panose="020B0004020202020204" pitchFamily="34" charset="0"/>
                <a:cs typeface="Aptos" panose="020B0004020202020204" pitchFamily="34" charset="0"/>
              </a:rPr>
              <a:t>"Here’s </a:t>
            </a:r>
            <a:r>
              <a:rPr lang="en-US" sz="1800" i="1">
                <a:effectLst/>
                <a:latin typeface="Aptos" panose="020B0004020202020204" pitchFamily="34" charset="0"/>
                <a:ea typeface="Aptos" panose="020B0004020202020204" pitchFamily="34" charset="0"/>
                <a:cs typeface="Aptos" panose="020B0004020202020204" pitchFamily="34" charset="0"/>
              </a:rPr>
              <a:t>how</a:t>
            </a:r>
            <a:r>
              <a:rPr lang="en-US" sz="1800" i="1" dirty="0">
                <a:effectLst/>
                <a:latin typeface="Aptos" panose="020B0004020202020204" pitchFamily="34" charset="0"/>
                <a:ea typeface="Aptos" panose="020B0004020202020204" pitchFamily="34" charset="0"/>
                <a:cs typeface="Aptos" panose="020B0004020202020204" pitchFamily="34" charset="0"/>
              </a:rPr>
              <a:t> we take Stay Tranquilo from digital media company to a lifestyle movement. We reposition Stay Tranquilo </a:t>
            </a:r>
            <a:r>
              <a:rPr lang="en-US" sz="1800" i="1">
                <a:effectLst/>
                <a:latin typeface="Aptos" panose="020B0004020202020204" pitchFamily="34" charset="0"/>
                <a:ea typeface="Aptos" panose="020B0004020202020204" pitchFamily="34" charset="0"/>
                <a:cs typeface="Aptos" panose="020B0004020202020204" pitchFamily="34" charset="0"/>
              </a:rPr>
              <a:t>as THE </a:t>
            </a:r>
            <a:r>
              <a:rPr lang="en-US" sz="1800" i="1" dirty="0">
                <a:effectLst/>
                <a:latin typeface="Aptos" panose="020B0004020202020204" pitchFamily="34" charset="0"/>
                <a:ea typeface="Aptos" panose="020B0004020202020204" pitchFamily="34" charset="0"/>
                <a:cs typeface="Aptos" panose="020B0004020202020204" pitchFamily="34" charset="0"/>
              </a:rPr>
              <a:t>go-to lifestyle and wellness brand for bicultural Latinos—especially </a:t>
            </a:r>
            <a:r>
              <a:rPr lang="en-US" sz="1800" i="1">
                <a:effectLst/>
                <a:latin typeface="Aptos" panose="020B0004020202020204" pitchFamily="34" charset="0"/>
                <a:ea typeface="Aptos" panose="020B0004020202020204" pitchFamily="34" charset="0"/>
                <a:cs typeface="Aptos" panose="020B0004020202020204" pitchFamily="34" charset="0"/>
              </a:rPr>
              <a:t>those aged 25 </a:t>
            </a:r>
            <a:r>
              <a:rPr lang="en-US" sz="1800" i="1" dirty="0">
                <a:effectLst/>
                <a:latin typeface="Aptos" panose="020B0004020202020204" pitchFamily="34" charset="0"/>
                <a:ea typeface="Aptos" panose="020B0004020202020204" pitchFamily="34" charset="0"/>
                <a:cs typeface="Aptos" panose="020B0004020202020204" pitchFamily="34" charset="0"/>
              </a:rPr>
              <a:t>to 45, who are juggling stress, identity, and digital overload. We anchor the message in cultural pride and emotional relief. Instead of just 'a cool podcast network,’ Stay Tranquilo becomes a space to feel at home across </a:t>
            </a:r>
            <a:r>
              <a:rPr lang="en-US" sz="1800" i="1">
                <a:effectLst/>
                <a:latin typeface="Aptos" panose="020B0004020202020204" pitchFamily="34" charset="0"/>
                <a:ea typeface="Aptos" panose="020B0004020202020204" pitchFamily="34" charset="0"/>
                <a:cs typeface="Aptos" panose="020B0004020202020204" pitchFamily="34" charset="0"/>
              </a:rPr>
              <a:t>multiple </a:t>
            </a:r>
            <a:r>
              <a:rPr lang="en-US" sz="1800" i="1" dirty="0">
                <a:effectLst/>
                <a:latin typeface="Aptos" panose="020B0004020202020204" pitchFamily="34" charset="0"/>
                <a:ea typeface="Aptos" panose="020B0004020202020204" pitchFamily="34" charset="0"/>
                <a:cs typeface="Aptos" panose="020B0004020202020204" pitchFamily="34" charset="0"/>
              </a:rPr>
              <a:t>platforms. Think less 'media brand'—more 'Latino wellness </a:t>
            </a:r>
            <a:r>
              <a:rPr lang="en-US" sz="1800" i="1">
                <a:effectLst/>
                <a:latin typeface="Aptos" panose="020B0004020202020204" pitchFamily="34" charset="0"/>
                <a:ea typeface="Aptos" panose="020B0004020202020204" pitchFamily="34" charset="0"/>
                <a:cs typeface="Aptos" panose="020B0004020202020204" pitchFamily="34" charset="0"/>
              </a:rPr>
              <a:t>and </a:t>
            </a:r>
            <a:r>
              <a:rPr lang="en-US" sz="1800" i="1" dirty="0">
                <a:effectLst/>
                <a:latin typeface="Aptos" panose="020B0004020202020204" pitchFamily="34" charset="0"/>
                <a:ea typeface="Aptos" panose="020B0004020202020204" pitchFamily="34" charset="0"/>
                <a:cs typeface="Aptos" panose="020B0004020202020204" pitchFamily="34" charset="0"/>
              </a:rPr>
              <a:t>lifestyle movement.'"</a:t>
            </a:r>
            <a:endParaRPr lang="en-US" sz="1800" dirty="0">
              <a:effectLst/>
              <a:latin typeface="Aptos" panose="020B0004020202020204" pitchFamily="34" charset="0"/>
              <a:ea typeface="Aptos" panose="020B0004020202020204" pitchFamily="34" charset="0"/>
              <a:cs typeface="Aptos" panose="020B0004020202020204" pitchFamily="34" charset="0"/>
            </a:endParaRPr>
          </a:p>
        </p:txBody>
      </p:sp>
      <p:sp>
        <p:nvSpPr>
          <p:cNvPr id="4" name="Slide Number Placeholder 3">
            <a:extLst>
              <a:ext uri="{FF2B5EF4-FFF2-40B4-BE49-F238E27FC236}">
                <a16:creationId xmlns:a16="http://schemas.microsoft.com/office/drawing/2014/main" id="{A8F25646-FA4E-C635-8112-E12FB1F45EA6}"/>
              </a:ext>
            </a:extLst>
          </p:cNvPr>
          <p:cNvSpPr>
            <a:spLocks noGrp="1"/>
          </p:cNvSpPr>
          <p:nvPr>
            <p:ph type="sldNum" sz="quarter" idx="5"/>
          </p:nvPr>
        </p:nvSpPr>
        <p:spPr/>
        <p:txBody>
          <a:bodyPr/>
          <a:lstStyle/>
          <a:p>
            <a:fld id="{F3CAE711-B53E-984C-BD0C-9984282ABD35}" type="slidenum">
              <a:rPr lang="en-US" smtClean="0"/>
              <a:pPr/>
              <a:t>5</a:t>
            </a:fld>
            <a:endParaRPr lang="en-US"/>
          </a:p>
        </p:txBody>
      </p:sp>
    </p:spTree>
    <p:extLst>
      <p:ext uri="{BB962C8B-B14F-4D97-AF65-F5344CB8AC3E}">
        <p14:creationId xmlns:p14="http://schemas.microsoft.com/office/powerpoint/2010/main" val="2391263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E2357-BFB5-B323-D0B5-55765F3393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644599-97C4-FA8E-7E9F-74E6380969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8E3F07-AC3D-0E3E-4D10-1A2C179ABEAD}"/>
              </a:ext>
            </a:extLst>
          </p:cNvPr>
          <p:cNvSpPr>
            <a:spLocks noGrp="1"/>
          </p:cNvSpPr>
          <p:nvPr>
            <p:ph type="body" idx="1"/>
          </p:nvPr>
        </p:nvSpPr>
        <p:spPr/>
        <p:txBody>
          <a:bodyPr/>
          <a:lstStyle/>
          <a:p>
            <a:pPr marL="0" marR="0"/>
            <a:r>
              <a:rPr lang="en-US" sz="1800" i="1" dirty="0">
                <a:effectLst/>
                <a:latin typeface="Aptos" panose="020B0004020202020204" pitchFamily="34" charset="0"/>
                <a:ea typeface="Aptos" panose="020B0004020202020204" pitchFamily="34" charset="0"/>
                <a:cs typeface="Aptos" panose="020B0004020202020204" pitchFamily="34" charset="0"/>
              </a:rPr>
              <a:t>"</a:t>
            </a:r>
            <a:r>
              <a:rPr lang="en-US" sz="1800" i="1">
                <a:effectLst/>
                <a:latin typeface="Aptos" panose="020B0004020202020204" pitchFamily="34" charset="0"/>
                <a:ea typeface="Aptos" panose="020B0004020202020204" pitchFamily="34" charset="0"/>
                <a:cs typeface="Aptos" panose="020B0004020202020204" pitchFamily="34" charset="0"/>
              </a:rPr>
              <a:t>Our primary </a:t>
            </a:r>
            <a:r>
              <a:rPr lang="en-US" sz="1800" i="1" dirty="0">
                <a:effectLst/>
                <a:latin typeface="Aptos" panose="020B0004020202020204" pitchFamily="34" charset="0"/>
                <a:ea typeface="Aptos" panose="020B0004020202020204" pitchFamily="34" charset="0"/>
                <a:cs typeface="Aptos" panose="020B0004020202020204" pitchFamily="34" charset="0"/>
              </a:rPr>
              <a:t>audience</a:t>
            </a:r>
            <a:r>
              <a:rPr lang="en-US" sz="1800" i="1">
                <a:effectLst/>
                <a:latin typeface="Aptos" panose="020B0004020202020204" pitchFamily="34" charset="0"/>
                <a:ea typeface="Aptos" panose="020B0004020202020204" pitchFamily="34" charset="0"/>
                <a:cs typeface="Aptos" panose="020B0004020202020204" pitchFamily="34" charset="0"/>
              </a:rPr>
              <a:t>?</a:t>
            </a:r>
            <a:r>
              <a:rPr lang="en-US" sz="1800" i="1" dirty="0">
                <a:effectLst/>
                <a:latin typeface="Aptos" panose="020B0004020202020204" pitchFamily="34" charset="0"/>
                <a:ea typeface="Aptos" panose="020B0004020202020204" pitchFamily="34" charset="0"/>
                <a:cs typeface="Aptos" panose="020B0004020202020204" pitchFamily="34" charset="0"/>
              </a:rPr>
              <a:t> Young </a:t>
            </a:r>
            <a:r>
              <a:rPr lang="en-US" sz="1800" i="1">
                <a:effectLst/>
                <a:latin typeface="Aptos" panose="020B0004020202020204" pitchFamily="34" charset="0"/>
                <a:ea typeface="Aptos" panose="020B0004020202020204" pitchFamily="34" charset="0"/>
                <a:cs typeface="Aptos" panose="020B0004020202020204" pitchFamily="34" charset="0"/>
              </a:rPr>
              <a:t>Latinos—ages 24 to 35—who spend tons of time online</a:t>
            </a:r>
            <a:r>
              <a:rPr lang="en-US" sz="1800" i="1" dirty="0">
                <a:effectLst/>
                <a:latin typeface="Aptos" panose="020B0004020202020204" pitchFamily="34" charset="0"/>
                <a:ea typeface="Aptos" panose="020B0004020202020204" pitchFamily="34" charset="0"/>
                <a:cs typeface="Aptos" panose="020B0004020202020204" pitchFamily="34" charset="0"/>
              </a:rPr>
              <a:t> and are </a:t>
            </a:r>
            <a:r>
              <a:rPr lang="en-US" sz="1800" i="1">
                <a:effectLst/>
                <a:latin typeface="Aptos" panose="020B0004020202020204" pitchFamily="34" charset="0"/>
                <a:ea typeface="Aptos" panose="020B0004020202020204" pitchFamily="34" charset="0"/>
                <a:cs typeface="Aptos" panose="020B0004020202020204" pitchFamily="34" charset="0"/>
              </a:rPr>
              <a:t>trying to balance hustle culture with their heritage. Secondary? Latinas</a:t>
            </a:r>
            <a:r>
              <a:rPr lang="en-US" sz="1800" i="1" dirty="0">
                <a:effectLst/>
                <a:latin typeface="Aptos" panose="020B0004020202020204" pitchFamily="34" charset="0"/>
                <a:ea typeface="Aptos" panose="020B0004020202020204" pitchFamily="34" charset="0"/>
                <a:cs typeface="Aptos" panose="020B0004020202020204" pitchFamily="34" charset="0"/>
              </a:rPr>
              <a:t>, that’s right, WOMEN, who are focused </a:t>
            </a:r>
            <a:r>
              <a:rPr lang="en-US" sz="1800" i="1">
                <a:effectLst/>
                <a:latin typeface="Aptos" panose="020B0004020202020204" pitchFamily="34" charset="0"/>
                <a:ea typeface="Aptos" panose="020B0004020202020204" pitchFamily="34" charset="0"/>
                <a:cs typeface="Aptos" panose="020B0004020202020204" pitchFamily="34" charset="0"/>
              </a:rPr>
              <a:t>on wellness and self-care. This group is growing fast and </a:t>
            </a:r>
            <a:r>
              <a:rPr lang="en-US" sz="1800" i="1" dirty="0">
                <a:effectLst/>
                <a:latin typeface="Aptos" panose="020B0004020202020204" pitchFamily="34" charset="0"/>
                <a:ea typeface="Aptos" panose="020B0004020202020204" pitchFamily="34" charset="0"/>
                <a:cs typeface="Aptos" panose="020B0004020202020204" pitchFamily="34" charset="0"/>
              </a:rPr>
              <a:t>they are hungry for </a:t>
            </a:r>
            <a:r>
              <a:rPr lang="en-US" sz="1800" i="1">
                <a:effectLst/>
                <a:latin typeface="Aptos" panose="020B0004020202020204" pitchFamily="34" charset="0"/>
                <a:ea typeface="Aptos" panose="020B0004020202020204" pitchFamily="34" charset="0"/>
                <a:cs typeface="Aptos" panose="020B0004020202020204" pitchFamily="34" charset="0"/>
              </a:rPr>
              <a:t>representation</a:t>
            </a:r>
            <a:r>
              <a:rPr lang="en-US" sz="1800" i="1" dirty="0">
                <a:effectLst/>
                <a:latin typeface="Aptos" panose="020B0004020202020204" pitchFamily="34" charset="0"/>
                <a:ea typeface="Aptos" panose="020B0004020202020204" pitchFamily="34" charset="0"/>
                <a:cs typeface="Aptos" panose="020B0004020202020204" pitchFamily="34" charset="0"/>
              </a:rPr>
              <a:t>.in </a:t>
            </a:r>
            <a:r>
              <a:rPr lang="en-US" sz="1800" i="1">
                <a:effectLst/>
                <a:latin typeface="Aptos" panose="020B0004020202020204" pitchFamily="34" charset="0"/>
                <a:ea typeface="Aptos" panose="020B0004020202020204" pitchFamily="34" charset="0"/>
                <a:cs typeface="Aptos" panose="020B0004020202020204" pitchFamily="34" charset="0"/>
              </a:rPr>
              <a:t>this space. Latina-led podcasts, mental health </a:t>
            </a:r>
            <a:r>
              <a:rPr lang="en-US" sz="1800" i="1" dirty="0">
                <a:effectLst/>
                <a:latin typeface="Aptos" panose="020B0004020202020204" pitchFamily="34" charset="0"/>
                <a:ea typeface="Aptos" panose="020B0004020202020204" pitchFamily="34" charset="0"/>
                <a:cs typeface="Aptos" panose="020B0004020202020204" pitchFamily="34" charset="0"/>
              </a:rPr>
              <a:t>content</a:t>
            </a:r>
            <a:r>
              <a:rPr lang="en-US" sz="1800" i="1">
                <a:effectLst/>
                <a:latin typeface="Aptos" panose="020B0004020202020204" pitchFamily="34" charset="0"/>
                <a:ea typeface="Aptos" panose="020B0004020202020204" pitchFamily="34" charset="0"/>
                <a:cs typeface="Aptos" panose="020B0004020202020204" pitchFamily="34" charset="0"/>
              </a:rPr>
              <a:t>, and Spanglish storytelling will hit hard. </a:t>
            </a:r>
            <a:r>
              <a:rPr lang="en-US" sz="1800" i="1" dirty="0">
                <a:effectLst/>
                <a:latin typeface="Aptos" panose="020B0004020202020204" pitchFamily="34" charset="0"/>
                <a:ea typeface="Aptos" panose="020B0004020202020204" pitchFamily="34" charset="0"/>
                <a:cs typeface="Aptos" panose="020B0004020202020204" pitchFamily="34" charset="0"/>
              </a:rPr>
              <a:t>Let’s talk </a:t>
            </a:r>
            <a:r>
              <a:rPr lang="en-US" sz="1800" i="1">
                <a:effectLst/>
                <a:latin typeface="Aptos" panose="020B0004020202020204" pitchFamily="34" charset="0"/>
                <a:ea typeface="Aptos" panose="020B0004020202020204" pitchFamily="34" charset="0"/>
                <a:cs typeface="Aptos" panose="020B0004020202020204" pitchFamily="34" charset="0"/>
              </a:rPr>
              <a:t>about women</a:t>
            </a:r>
            <a:r>
              <a:rPr lang="en-US" sz="1800" i="1" dirty="0">
                <a:effectLst/>
                <a:latin typeface="Aptos" panose="020B0004020202020204" pitchFamily="34" charset="0"/>
                <a:ea typeface="Aptos" panose="020B0004020202020204" pitchFamily="34" charset="0"/>
                <a:cs typeface="Aptos" panose="020B0004020202020204" pitchFamily="34" charset="0"/>
              </a:rPr>
              <a:t> for a second</a:t>
            </a:r>
            <a:r>
              <a:rPr lang="en-US" sz="1800" i="1">
                <a:effectLst/>
                <a:latin typeface="Aptos" panose="020B0004020202020204" pitchFamily="34" charset="0"/>
                <a:ea typeface="Aptos" panose="020B0004020202020204" pitchFamily="34" charset="0"/>
                <a:cs typeface="Aptos" panose="020B0004020202020204" pitchFamily="34" charset="0"/>
              </a:rPr>
              <a:t>. At the center of every Latino story is a mother or abuela guiding it </a:t>
            </a:r>
            <a:r>
              <a:rPr lang="en-US" sz="1800" i="1" dirty="0">
                <a:effectLst/>
                <a:latin typeface="Aptos" panose="020B0004020202020204" pitchFamily="34" charset="0"/>
                <a:ea typeface="Aptos" panose="020B0004020202020204" pitchFamily="34" charset="0"/>
                <a:cs typeface="Aptos" panose="020B0004020202020204" pitchFamily="34" charset="0"/>
              </a:rPr>
              <a:t>forward</a:t>
            </a:r>
            <a:r>
              <a:rPr lang="en-US" sz="1800" i="1">
                <a:effectLst/>
                <a:latin typeface="Aptos" panose="020B0004020202020204" pitchFamily="34" charset="0"/>
                <a:ea typeface="Aptos" panose="020B0004020202020204" pitchFamily="34" charset="0"/>
                <a:cs typeface="Aptos" panose="020B0004020202020204" pitchFamily="34" charset="0"/>
              </a:rPr>
              <a:t>. </a:t>
            </a:r>
            <a:r>
              <a:rPr lang="en-US" sz="1800" i="1" dirty="0">
                <a:effectLst/>
                <a:latin typeface="Aptos" panose="020B0004020202020204" pitchFamily="34" charset="0"/>
                <a:ea typeface="Aptos" panose="020B0004020202020204" pitchFamily="34" charset="0"/>
                <a:cs typeface="Aptos" panose="020B0004020202020204" pitchFamily="34" charset="0"/>
              </a:rPr>
              <a:t>Latina moms and abuelas hold more than families together—they hold generations</a:t>
            </a:r>
            <a:r>
              <a:rPr lang="en-US" sz="1800" i="1">
                <a:effectLst/>
                <a:latin typeface="Aptos" panose="020B0004020202020204" pitchFamily="34" charset="0"/>
                <a:ea typeface="Aptos" panose="020B0004020202020204" pitchFamily="34" charset="0"/>
                <a:cs typeface="Aptos" panose="020B0004020202020204" pitchFamily="34" charset="0"/>
              </a:rPr>
              <a:t>. They’re not just caregivers—</a:t>
            </a:r>
            <a:r>
              <a:rPr lang="en-US" sz="1800" i="1" dirty="0">
                <a:effectLst/>
                <a:latin typeface="Aptos" panose="020B0004020202020204" pitchFamily="34" charset="0"/>
                <a:ea typeface="Aptos" panose="020B0004020202020204" pitchFamily="34" charset="0"/>
                <a:cs typeface="Aptos" panose="020B0004020202020204" pitchFamily="34" charset="0"/>
              </a:rPr>
              <a:t>they are the soul of </a:t>
            </a:r>
            <a:r>
              <a:rPr lang="en-US" sz="1800" i="1">
                <a:effectLst/>
                <a:latin typeface="Aptos" panose="020B0004020202020204" pitchFamily="34" charset="0"/>
                <a:ea typeface="Aptos" panose="020B0004020202020204" pitchFamily="34" charset="0"/>
                <a:cs typeface="Aptos" panose="020B0004020202020204" pitchFamily="34" charset="0"/>
              </a:rPr>
              <a:t>the community, the cultural anchors, storytellers, and quiet leaders of our </a:t>
            </a:r>
            <a:r>
              <a:rPr lang="en-US" sz="1800" i="1" dirty="0">
                <a:effectLst/>
                <a:latin typeface="Aptos" panose="020B0004020202020204" pitchFamily="34" charset="0"/>
                <a:ea typeface="Aptos" panose="020B0004020202020204" pitchFamily="34" charset="0"/>
                <a:cs typeface="Aptos" panose="020B0004020202020204" pitchFamily="34" charset="0"/>
              </a:rPr>
              <a:t>communities. You cannot build a brand based on community without Latina women. They will</a:t>
            </a:r>
            <a:r>
              <a:rPr lang="en-US" sz="1800" i="1">
                <a:effectLst/>
                <a:latin typeface="Aptos" panose="020B0004020202020204" pitchFamily="34" charset="0"/>
                <a:ea typeface="Aptos" panose="020B0004020202020204" pitchFamily="34" charset="0"/>
                <a:cs typeface="Aptos" panose="020B0004020202020204" pitchFamily="34" charset="0"/>
              </a:rPr>
              <a:t> not only listen—</a:t>
            </a:r>
            <a:r>
              <a:rPr lang="en-US" sz="1800" i="1" dirty="0">
                <a:effectLst/>
                <a:latin typeface="Aptos" panose="020B0004020202020204" pitchFamily="34" charset="0"/>
                <a:ea typeface="Aptos" panose="020B0004020202020204" pitchFamily="34" charset="0"/>
                <a:cs typeface="Aptos" panose="020B0004020202020204" pitchFamily="34" charset="0"/>
              </a:rPr>
              <a:t>they will share and they will build community. And they will BUY. They will buy for themselves. They </a:t>
            </a:r>
            <a:r>
              <a:rPr lang="en-US" sz="1800" i="1">
                <a:effectLst/>
                <a:latin typeface="Aptos" panose="020B0004020202020204" pitchFamily="34" charset="0"/>
                <a:ea typeface="Aptos" panose="020B0004020202020204" pitchFamily="34" charset="0"/>
                <a:cs typeface="Aptos" panose="020B0004020202020204" pitchFamily="34" charset="0"/>
              </a:rPr>
              <a:t>will buy</a:t>
            </a:r>
            <a:r>
              <a:rPr lang="en-US" sz="1800" i="1" dirty="0">
                <a:effectLst/>
                <a:latin typeface="Aptos" panose="020B0004020202020204" pitchFamily="34" charset="0"/>
                <a:ea typeface="Aptos" panose="020B0004020202020204" pitchFamily="34" charset="0"/>
                <a:cs typeface="Aptos" panose="020B0004020202020204" pitchFamily="34" charset="0"/>
              </a:rPr>
              <a:t> for their husbands and partners, and they will buy for their children </a:t>
            </a:r>
            <a:r>
              <a:rPr lang="en-US" sz="1800" i="1">
                <a:effectLst/>
                <a:latin typeface="Aptos" panose="020B0004020202020204" pitchFamily="34" charset="0"/>
                <a:ea typeface="Aptos" panose="020B0004020202020204" pitchFamily="34" charset="0"/>
                <a:cs typeface="Aptos" panose="020B0004020202020204" pitchFamily="34" charset="0"/>
              </a:rPr>
              <a:t>and families. "</a:t>
            </a:r>
            <a:endParaRPr lang="en-US" sz="1800" dirty="0">
              <a:effectLst/>
              <a:latin typeface="Aptos" panose="020B0004020202020204" pitchFamily="34" charset="0"/>
              <a:ea typeface="Aptos" panose="020B0004020202020204" pitchFamily="34" charset="0"/>
              <a:cs typeface="Aptos" panose="020B0004020202020204" pitchFamily="34" charset="0"/>
            </a:endParaRPr>
          </a:p>
        </p:txBody>
      </p:sp>
      <p:sp>
        <p:nvSpPr>
          <p:cNvPr id="4" name="Slide Number Placeholder 3">
            <a:extLst>
              <a:ext uri="{FF2B5EF4-FFF2-40B4-BE49-F238E27FC236}">
                <a16:creationId xmlns:a16="http://schemas.microsoft.com/office/drawing/2014/main" id="{053ADD82-B4CA-CDD5-E18F-E08469A5EEB0}"/>
              </a:ext>
            </a:extLst>
          </p:cNvPr>
          <p:cNvSpPr>
            <a:spLocks noGrp="1"/>
          </p:cNvSpPr>
          <p:nvPr>
            <p:ph type="sldNum" sz="quarter" idx="5"/>
          </p:nvPr>
        </p:nvSpPr>
        <p:spPr/>
        <p:txBody>
          <a:bodyPr/>
          <a:lstStyle/>
          <a:p>
            <a:fld id="{F3CAE711-B53E-984C-BD0C-9984282ABD35}" type="slidenum">
              <a:rPr lang="en-US" smtClean="0"/>
              <a:pPr/>
              <a:t>6</a:t>
            </a:fld>
            <a:endParaRPr lang="en-US"/>
          </a:p>
        </p:txBody>
      </p:sp>
    </p:spTree>
    <p:extLst>
      <p:ext uri="{BB962C8B-B14F-4D97-AF65-F5344CB8AC3E}">
        <p14:creationId xmlns:p14="http://schemas.microsoft.com/office/powerpoint/2010/main" val="2568372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07D0B-CA25-EA62-D572-926099ABC2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30DD01-E0F9-E635-0D69-F0EFD7583A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46210B-BEC8-B070-EE85-2290007FE8A4}"/>
              </a:ext>
            </a:extLst>
          </p:cNvPr>
          <p:cNvSpPr>
            <a:spLocks noGrp="1"/>
          </p:cNvSpPr>
          <p:nvPr>
            <p:ph type="body" idx="1"/>
          </p:nvPr>
        </p:nvSpPr>
        <p:spPr/>
        <p:txBody>
          <a:bodyPr/>
          <a:lstStyle/>
          <a:p>
            <a:pPr marL="0" marR="0"/>
            <a:r>
              <a:rPr lang="en-US" sz="1800" i="1" dirty="0">
                <a:effectLst/>
                <a:latin typeface="Aptos" panose="020B0004020202020204" pitchFamily="34" charset="0"/>
                <a:ea typeface="Aptos" panose="020B0004020202020204" pitchFamily="34" charset="0"/>
                <a:cs typeface="Aptos" panose="020B0004020202020204" pitchFamily="34" charset="0"/>
              </a:rPr>
              <a:t>"Monetization doesn’t have to mean losing authenticity. Generating revenue is what’s going to allow you to set yourselves apart in this space.  We propose three clear revenue paths: First, co-branded drops with Latino-owned brands—cigars, coffee, lifestyle gear, community and/or family-owned, wherever possible. We have included a list of community-based potential partners in our Appendix, Page19. Remember we mentioned Latinas? Of particular note is the Latina-owned Maya Selva Cigars. Second, print-on-demand and outsourced manufacturing will allow you to launch merchandise. Pre-orders or print windows will allow you to manufacture only what is in demand – there’s no risk of sitting on a massive pile of unsold inventory. Post a poll on your socials, see if there’s interest in a merch drop, and schedule printings based on viewer feedback. Stay Tranquilo, with the right merchandise, could be the next Salt Life or Life is Good – but you have to start somewhere. Third, affiliate marketing with carefully selected lifestyle brands through curated links and creator partnerships. This may help offset any decline in ad revenue due to a fluctuating economy. And finally—host real-world experiences like 'Stay Tranquilo Retreats' or ‘Cafecito Club’ pop-ups to build revenue and loyalty offline. But don’t forget your core audience – host livestreams for your digital audience to announce contests, merch drops, or special events."</a:t>
            </a:r>
            <a:endParaRPr lang="en-US" sz="1800" dirty="0">
              <a:effectLst/>
              <a:latin typeface="Aptos" panose="020B0004020202020204" pitchFamily="34" charset="0"/>
              <a:ea typeface="Aptos" panose="020B0004020202020204" pitchFamily="34" charset="0"/>
              <a:cs typeface="Aptos" panose="020B0004020202020204" pitchFamily="34" charset="0"/>
            </a:endParaRPr>
          </a:p>
        </p:txBody>
      </p:sp>
      <p:sp>
        <p:nvSpPr>
          <p:cNvPr id="4" name="Slide Number Placeholder 3">
            <a:extLst>
              <a:ext uri="{FF2B5EF4-FFF2-40B4-BE49-F238E27FC236}">
                <a16:creationId xmlns:a16="http://schemas.microsoft.com/office/drawing/2014/main" id="{7AD8A5FD-A875-FE57-C4CA-B832B3B480F3}"/>
              </a:ext>
            </a:extLst>
          </p:cNvPr>
          <p:cNvSpPr>
            <a:spLocks noGrp="1"/>
          </p:cNvSpPr>
          <p:nvPr>
            <p:ph type="sldNum" sz="quarter" idx="5"/>
          </p:nvPr>
        </p:nvSpPr>
        <p:spPr/>
        <p:txBody>
          <a:bodyPr/>
          <a:lstStyle/>
          <a:p>
            <a:fld id="{F3CAE711-B53E-984C-BD0C-9984282ABD35}" type="slidenum">
              <a:rPr lang="en-US" smtClean="0"/>
              <a:pPr/>
              <a:t>7</a:t>
            </a:fld>
            <a:endParaRPr lang="en-US"/>
          </a:p>
        </p:txBody>
      </p:sp>
    </p:spTree>
    <p:extLst>
      <p:ext uri="{BB962C8B-B14F-4D97-AF65-F5344CB8AC3E}">
        <p14:creationId xmlns:p14="http://schemas.microsoft.com/office/powerpoint/2010/main" val="2615913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ED361-00BF-1F9E-A668-20672E0C88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BCE22A-D90E-ED58-D49A-E8E1FB0C33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49D5C6-9206-0199-D82F-E679F23C2AC7}"/>
              </a:ext>
            </a:extLst>
          </p:cNvPr>
          <p:cNvSpPr>
            <a:spLocks noGrp="1"/>
          </p:cNvSpPr>
          <p:nvPr>
            <p:ph type="body" idx="1"/>
          </p:nvPr>
        </p:nvSpPr>
        <p:spPr/>
        <p:txBody>
          <a:bodyPr/>
          <a:lstStyle/>
          <a:p>
            <a:pPr marL="0" marR="0"/>
            <a:r>
              <a:rPr lang="en-US" sz="1800" i="1" dirty="0">
                <a:effectLst/>
                <a:latin typeface="Aptos" panose="020B0004020202020204" pitchFamily="34" charset="0"/>
                <a:ea typeface="Aptos" panose="020B0004020202020204" pitchFamily="34" charset="0"/>
                <a:cs typeface="Aptos" panose="020B0004020202020204" pitchFamily="34" charset="0"/>
              </a:rPr>
              <a:t>“So this is where the magic happens – and here’s the beauty of our strategy. You can start working on it today. Here’s how to roll it out. In Q3 2025, lock in your new market positioning and messaging. Once that’s final, let’s say in early 2026, lean into Stay Tranquilo’s content. Let’s bring in new creators, especially Latinas, and develop a variety of content that aligns with your market position and target audience. Use it to expand your social presence. Sponsor a contest, and ask content creators to submit 30-60 second samples of content that show you how they “Stay Tranquilo.” You might find some new potential creative partners, and you’ll definitely get inspiration around the type of experiences your audience associates with your brand. What’s the prize? Promote their video, offer them an internship, or hire them outright! Once you’ve created some fresh content, maybe  in Q3 of 2026, start launching merch, affiliate campaigns, and events. The roadmap keeps things realistic—measured, but with momentum. And that momentum is going to cycle. Step One has to happen before you can move on to step two. But once you develop content, you move into step 3. And then guess what? Lather, rinse, repeat – monetization generates revenue that you can put back into your business. Hire staff, buy more equipment, pay an appearance fee and have Pitbull Stay Tranquilo. The cycle will repeat as long as you re-invest in your business.”</a:t>
            </a:r>
            <a:endParaRPr lang="en-US" sz="1800" dirty="0">
              <a:effectLst/>
              <a:latin typeface="Aptos" panose="020B0004020202020204" pitchFamily="34" charset="0"/>
              <a:ea typeface="Aptos" panose="020B0004020202020204" pitchFamily="34" charset="0"/>
              <a:cs typeface="Aptos" panose="020B0004020202020204" pitchFamily="34" charset="0"/>
            </a:endParaRPr>
          </a:p>
        </p:txBody>
      </p:sp>
      <p:sp>
        <p:nvSpPr>
          <p:cNvPr id="4" name="Slide Number Placeholder 3">
            <a:extLst>
              <a:ext uri="{FF2B5EF4-FFF2-40B4-BE49-F238E27FC236}">
                <a16:creationId xmlns:a16="http://schemas.microsoft.com/office/drawing/2014/main" id="{B57840F4-2C25-40D0-C794-80654DCF77A9}"/>
              </a:ext>
            </a:extLst>
          </p:cNvPr>
          <p:cNvSpPr>
            <a:spLocks noGrp="1"/>
          </p:cNvSpPr>
          <p:nvPr>
            <p:ph type="sldNum" sz="quarter" idx="5"/>
          </p:nvPr>
        </p:nvSpPr>
        <p:spPr/>
        <p:txBody>
          <a:bodyPr/>
          <a:lstStyle/>
          <a:p>
            <a:fld id="{F3CAE711-B53E-984C-BD0C-9984282ABD35}" type="slidenum">
              <a:rPr lang="en-US" smtClean="0"/>
              <a:pPr/>
              <a:t>8</a:t>
            </a:fld>
            <a:endParaRPr lang="en-US"/>
          </a:p>
        </p:txBody>
      </p:sp>
    </p:spTree>
    <p:extLst>
      <p:ext uri="{BB962C8B-B14F-4D97-AF65-F5344CB8AC3E}">
        <p14:creationId xmlns:p14="http://schemas.microsoft.com/office/powerpoint/2010/main" val="27822561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CD0DA-2E2D-1908-8ED3-3EF2D50B22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D13E6E-966F-1896-FD51-5C7B4157BC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07EA92-BE8B-CDDF-DF4B-6BA672A9DD4C}"/>
              </a:ext>
            </a:extLst>
          </p:cNvPr>
          <p:cNvSpPr>
            <a:spLocks noGrp="1"/>
          </p:cNvSpPr>
          <p:nvPr>
            <p:ph type="body" idx="1"/>
          </p:nvPr>
        </p:nvSpPr>
        <p:spPr/>
        <p:txBody>
          <a:bodyPr/>
          <a:lstStyle/>
          <a:p>
            <a:pPr marL="0" marR="0"/>
            <a:r>
              <a:rPr lang="en-US" sz="2800" i="1" dirty="0"/>
              <a:t>“So let’s wrap this up. Stay Tranquilo has the potential to do something truly powerful. With a stronger market position, identity, and aligned monetization plan, we believe Stay Tranquilo can be THE #1 Latino </a:t>
            </a:r>
            <a:r>
              <a:rPr lang="en-US" sz="2800" i="1" dirty="0" err="1"/>
              <a:t>lifestyleand</a:t>
            </a:r>
            <a:r>
              <a:rPr lang="en-US" sz="2800" i="1" dirty="0"/>
              <a:t> wellness brand. This isn’t just about growth—it’s about meaning. Let’s build a space where Latinos feel seen, find inspiration, connect with each other, and rediscover the sense of home that is so important and so special to the Latino community. Let’s start a movement—not just a media company. And really - Who needs a Barstool when you can Stay Tranquilo?” </a:t>
            </a:r>
            <a:endParaRPr lang="en-US" sz="1800" i="1" dirty="0">
              <a:effectLst/>
              <a:latin typeface="Aptos" panose="020B0004020202020204" pitchFamily="34" charset="0"/>
              <a:ea typeface="Aptos" panose="020B0004020202020204" pitchFamily="34" charset="0"/>
              <a:cs typeface="Aptos" panose="020B0004020202020204" pitchFamily="34" charset="0"/>
            </a:endParaRPr>
          </a:p>
        </p:txBody>
      </p:sp>
      <p:sp>
        <p:nvSpPr>
          <p:cNvPr id="4" name="Slide Number Placeholder 3">
            <a:extLst>
              <a:ext uri="{FF2B5EF4-FFF2-40B4-BE49-F238E27FC236}">
                <a16:creationId xmlns:a16="http://schemas.microsoft.com/office/drawing/2014/main" id="{8EA76662-B3F2-95BA-470F-A8FE6AD84925}"/>
              </a:ext>
            </a:extLst>
          </p:cNvPr>
          <p:cNvSpPr>
            <a:spLocks noGrp="1"/>
          </p:cNvSpPr>
          <p:nvPr>
            <p:ph type="sldNum" sz="quarter" idx="5"/>
          </p:nvPr>
        </p:nvSpPr>
        <p:spPr/>
        <p:txBody>
          <a:bodyPr/>
          <a:lstStyle/>
          <a:p>
            <a:fld id="{F3CAE711-B53E-984C-BD0C-9984282ABD35}" type="slidenum">
              <a:rPr lang="en-US" smtClean="0"/>
              <a:pPr/>
              <a:t>9</a:t>
            </a:fld>
            <a:endParaRPr lang="en-US"/>
          </a:p>
        </p:txBody>
      </p:sp>
    </p:spTree>
    <p:extLst>
      <p:ext uri="{BB962C8B-B14F-4D97-AF65-F5344CB8AC3E}">
        <p14:creationId xmlns:p14="http://schemas.microsoft.com/office/powerpoint/2010/main" val="2150386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Edison Research. (2024). </a:t>
            </a:r>
            <a:r>
              <a:rPr lang="en-US" i="1" dirty="0"/>
              <a:t>Latino Podcast Listener Report 2024</a:t>
            </a:r>
            <a:r>
              <a:rPr lang="en-US" dirty="0"/>
              <a:t>. Retrieved from https://www.edisonresearch.com/the-latino-podcast-listener-report-2024/</a:t>
            </a:r>
          </a:p>
        </p:txBody>
      </p:sp>
      <p:sp>
        <p:nvSpPr>
          <p:cNvPr id="4" name="Slide Number Placeholder 3"/>
          <p:cNvSpPr>
            <a:spLocks noGrp="1"/>
          </p:cNvSpPr>
          <p:nvPr>
            <p:ph type="sldNum" sz="quarter" idx="5"/>
          </p:nvPr>
        </p:nvSpPr>
        <p:spPr/>
        <p:txBody>
          <a:bodyPr/>
          <a:lstStyle/>
          <a:p>
            <a:fld id="{F3CAE711-B53E-984C-BD0C-9984282ABD35}" type="slidenum">
              <a:rPr lang="en-US" smtClean="0"/>
              <a:pPr/>
              <a:t>12</a:t>
            </a:fld>
            <a:endParaRPr lang="en-US"/>
          </a:p>
        </p:txBody>
      </p:sp>
    </p:spTree>
    <p:extLst>
      <p:ext uri="{BB962C8B-B14F-4D97-AF65-F5344CB8AC3E}">
        <p14:creationId xmlns:p14="http://schemas.microsoft.com/office/powerpoint/2010/main" val="32525702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Edison Research. (2024). </a:t>
            </a:r>
            <a:r>
              <a:rPr lang="en-US" i="1" dirty="0"/>
              <a:t>Latino Podcast Listener Report 2024</a:t>
            </a:r>
            <a:r>
              <a:rPr lang="en-US" dirty="0"/>
              <a:t>. Retrieved from https://www.edisonresearch.com/the-latino-podcast-listener-report-2024/</a:t>
            </a:r>
          </a:p>
        </p:txBody>
      </p:sp>
      <p:sp>
        <p:nvSpPr>
          <p:cNvPr id="4" name="Slide Number Placeholder 3"/>
          <p:cNvSpPr>
            <a:spLocks noGrp="1"/>
          </p:cNvSpPr>
          <p:nvPr>
            <p:ph type="sldNum" sz="quarter" idx="5"/>
          </p:nvPr>
        </p:nvSpPr>
        <p:spPr/>
        <p:txBody>
          <a:bodyPr/>
          <a:lstStyle/>
          <a:p>
            <a:fld id="{F3CAE711-B53E-984C-BD0C-9984282ABD35}" type="slidenum">
              <a:rPr lang="en-US" smtClean="0"/>
              <a:pPr/>
              <a:t>13</a:t>
            </a:fld>
            <a:endParaRPr lang="en-US"/>
          </a:p>
        </p:txBody>
      </p:sp>
    </p:spTree>
    <p:extLst>
      <p:ext uri="{BB962C8B-B14F-4D97-AF65-F5344CB8AC3E}">
        <p14:creationId xmlns:p14="http://schemas.microsoft.com/office/powerpoint/2010/main" val="1063926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C127B-0D4E-2A9B-F9C0-7C9BDE451A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EA2915-9364-0314-2B66-589A24861B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A16D95-54A6-C052-6438-B7882E6D9524}"/>
              </a:ext>
            </a:extLst>
          </p:cNvPr>
          <p:cNvSpPr>
            <a:spLocks noGrp="1"/>
          </p:cNvSpPr>
          <p:nvPr>
            <p:ph type="body" idx="1"/>
          </p:nvPr>
        </p:nvSpPr>
        <p:spPr/>
        <p:txBody>
          <a:bodyPr/>
          <a:lstStyle/>
          <a:p>
            <a:r>
              <a:rPr lang="en-US" dirty="0"/>
              <a:t>Edison Research. (2024). </a:t>
            </a:r>
            <a:r>
              <a:rPr lang="en-US" i="1" dirty="0"/>
              <a:t>Latino Podcast Listener Report 2024</a:t>
            </a:r>
            <a:r>
              <a:rPr lang="en-US" dirty="0"/>
              <a:t>. Retrieved from https://www.edisonresearch.com/the-latino-podcast-listener-report-2024/</a:t>
            </a:r>
          </a:p>
        </p:txBody>
      </p:sp>
      <p:sp>
        <p:nvSpPr>
          <p:cNvPr id="4" name="Slide Number Placeholder 3">
            <a:extLst>
              <a:ext uri="{FF2B5EF4-FFF2-40B4-BE49-F238E27FC236}">
                <a16:creationId xmlns:a16="http://schemas.microsoft.com/office/drawing/2014/main" id="{B84DA558-3CF3-A286-C90D-669A2577DE4E}"/>
              </a:ext>
            </a:extLst>
          </p:cNvPr>
          <p:cNvSpPr>
            <a:spLocks noGrp="1"/>
          </p:cNvSpPr>
          <p:nvPr>
            <p:ph type="sldNum" sz="quarter" idx="5"/>
          </p:nvPr>
        </p:nvSpPr>
        <p:spPr/>
        <p:txBody>
          <a:bodyPr/>
          <a:lstStyle/>
          <a:p>
            <a:fld id="{F3CAE711-B53E-984C-BD0C-9984282ABD35}" type="slidenum">
              <a:rPr lang="en-US" smtClean="0"/>
              <a:pPr/>
              <a:t>14</a:t>
            </a:fld>
            <a:endParaRPr lang="en-US"/>
          </a:p>
        </p:txBody>
      </p:sp>
    </p:spTree>
    <p:extLst>
      <p:ext uri="{BB962C8B-B14F-4D97-AF65-F5344CB8AC3E}">
        <p14:creationId xmlns:p14="http://schemas.microsoft.com/office/powerpoint/2010/main" val="144075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D3EF4-3329-3178-673A-075F21BC67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0E81A8-9E4B-37F6-F0FA-73C4A0EB29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EC3C69-2868-AAB6-3577-41801F58ABE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253D2E-B1A8-B44B-8E93-AB152FFFBCF4}"/>
              </a:ext>
            </a:extLst>
          </p:cNvPr>
          <p:cNvSpPr>
            <a:spLocks noGrp="1"/>
          </p:cNvSpPr>
          <p:nvPr>
            <p:ph type="sldNum" sz="quarter" idx="5"/>
          </p:nvPr>
        </p:nvSpPr>
        <p:spPr/>
        <p:txBody>
          <a:bodyPr/>
          <a:lstStyle/>
          <a:p>
            <a:fld id="{F3CAE711-B53E-984C-BD0C-9984282ABD35}" type="slidenum">
              <a:rPr lang="en-US" smtClean="0"/>
              <a:pPr/>
              <a:t>15</a:t>
            </a:fld>
            <a:endParaRPr lang="en-US"/>
          </a:p>
        </p:txBody>
      </p:sp>
    </p:spTree>
    <p:extLst>
      <p:ext uri="{BB962C8B-B14F-4D97-AF65-F5344CB8AC3E}">
        <p14:creationId xmlns:p14="http://schemas.microsoft.com/office/powerpoint/2010/main" val="2668460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97EFC-82B0-ECE9-1200-40C062C745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3A97AD-6B59-392A-000B-03DBF4815A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3C5A22-A125-D5BC-649B-347979F7F9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0D7107-5AC5-0964-5751-434A16F42379}"/>
              </a:ext>
            </a:extLst>
          </p:cNvPr>
          <p:cNvSpPr>
            <a:spLocks noGrp="1"/>
          </p:cNvSpPr>
          <p:nvPr>
            <p:ph type="sldNum" sz="quarter" idx="5"/>
          </p:nvPr>
        </p:nvSpPr>
        <p:spPr/>
        <p:txBody>
          <a:bodyPr/>
          <a:lstStyle/>
          <a:p>
            <a:fld id="{F3CAE711-B53E-984C-BD0C-9984282ABD35}" type="slidenum">
              <a:rPr lang="en-US" smtClean="0"/>
              <a:pPr/>
              <a:t>16</a:t>
            </a:fld>
            <a:endParaRPr lang="en-US"/>
          </a:p>
        </p:txBody>
      </p:sp>
    </p:spTree>
    <p:extLst>
      <p:ext uri="{BB962C8B-B14F-4D97-AF65-F5344CB8AC3E}">
        <p14:creationId xmlns:p14="http://schemas.microsoft.com/office/powerpoint/2010/main" val="3244848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719BF-9A3F-304D-67F2-AF0EFD8FE6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A20679-A085-788C-91BF-F580AB03D5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3B1B73-77A5-A152-AA2D-808D80BF39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75AD5F-986F-32B2-D468-31C0C8868E23}"/>
              </a:ext>
            </a:extLst>
          </p:cNvPr>
          <p:cNvSpPr>
            <a:spLocks noGrp="1"/>
          </p:cNvSpPr>
          <p:nvPr>
            <p:ph type="sldNum" sz="quarter" idx="5"/>
          </p:nvPr>
        </p:nvSpPr>
        <p:spPr/>
        <p:txBody>
          <a:bodyPr/>
          <a:lstStyle/>
          <a:p>
            <a:fld id="{F3CAE711-B53E-984C-BD0C-9984282ABD35}" type="slidenum">
              <a:rPr lang="en-US" smtClean="0"/>
              <a:pPr/>
              <a:t>17</a:t>
            </a:fld>
            <a:endParaRPr lang="en-US"/>
          </a:p>
        </p:txBody>
      </p:sp>
    </p:spTree>
    <p:extLst>
      <p:ext uri="{BB962C8B-B14F-4D97-AF65-F5344CB8AC3E}">
        <p14:creationId xmlns:p14="http://schemas.microsoft.com/office/powerpoint/2010/main" val="1690061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1FECF-A7C6-BE2B-CD7C-83B5DA0501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FE2818-5B95-63D3-A252-E369EA50C5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B8F696-0AB1-48CD-105E-AAFFE331CA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894DCF-EF1C-FF1A-8C3B-03503AFBAB6D}"/>
              </a:ext>
            </a:extLst>
          </p:cNvPr>
          <p:cNvSpPr>
            <a:spLocks noGrp="1"/>
          </p:cNvSpPr>
          <p:nvPr>
            <p:ph type="sldNum" sz="quarter" idx="5"/>
          </p:nvPr>
        </p:nvSpPr>
        <p:spPr/>
        <p:txBody>
          <a:bodyPr/>
          <a:lstStyle/>
          <a:p>
            <a:fld id="{F3CAE711-B53E-984C-BD0C-9984282ABD35}" type="slidenum">
              <a:rPr lang="en-US" smtClean="0"/>
              <a:pPr/>
              <a:t>18</a:t>
            </a:fld>
            <a:endParaRPr lang="en-US"/>
          </a:p>
        </p:txBody>
      </p:sp>
    </p:spTree>
    <p:extLst>
      <p:ext uri="{BB962C8B-B14F-4D97-AF65-F5344CB8AC3E}">
        <p14:creationId xmlns:p14="http://schemas.microsoft.com/office/powerpoint/2010/main" val="18861144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E0B5C-0669-1076-4691-01F90B97CC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FEFF8F-B7BD-3F03-7A6A-9B55FFB787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B95C11-87BA-2AFA-3849-302AEA5882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B1B532-9423-8B83-3D2B-ADB324DFB037}"/>
              </a:ext>
            </a:extLst>
          </p:cNvPr>
          <p:cNvSpPr>
            <a:spLocks noGrp="1"/>
          </p:cNvSpPr>
          <p:nvPr>
            <p:ph type="sldNum" sz="quarter" idx="5"/>
          </p:nvPr>
        </p:nvSpPr>
        <p:spPr/>
        <p:txBody>
          <a:bodyPr/>
          <a:lstStyle/>
          <a:p>
            <a:fld id="{F3CAE711-B53E-984C-BD0C-9984282ABD35}" type="slidenum">
              <a:rPr lang="en-US" smtClean="0"/>
              <a:pPr/>
              <a:t>19</a:t>
            </a:fld>
            <a:endParaRPr lang="en-US"/>
          </a:p>
        </p:txBody>
      </p:sp>
    </p:spTree>
    <p:extLst>
      <p:ext uri="{BB962C8B-B14F-4D97-AF65-F5344CB8AC3E}">
        <p14:creationId xmlns:p14="http://schemas.microsoft.com/office/powerpoint/2010/main" val="17519747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29A9A-279F-FD1F-EC1D-5B4DD7C998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2E02AF-922E-F6D2-E029-B32A15A199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C19CCC-F91E-AA90-7AB5-9A776BC4B8C9}"/>
              </a:ext>
            </a:extLst>
          </p:cNvPr>
          <p:cNvSpPr>
            <a:spLocks noGrp="1"/>
          </p:cNvSpPr>
          <p:nvPr>
            <p:ph type="body" idx="1"/>
          </p:nvPr>
        </p:nvSpPr>
        <p:spPr/>
        <p:txBody>
          <a:bodyPr/>
          <a:lstStyle/>
          <a:p>
            <a:r>
              <a:rPr lang="en-US" b="1" dirty="0"/>
              <a:t>Appendix: Content Creation Contest for Stay Tranquilo</a:t>
            </a:r>
            <a:endParaRPr lang="en-US" dirty="0"/>
          </a:p>
          <a:p>
            <a:r>
              <a:rPr lang="en-US" dirty="0"/>
              <a:t>This appendix outlines the </a:t>
            </a:r>
            <a:r>
              <a:rPr lang="en-US" b="1" dirty="0"/>
              <a:t>Stay Tranquilo Content Creation Contest</a:t>
            </a:r>
            <a:r>
              <a:rPr lang="en-US" dirty="0"/>
              <a:t>, designed to expand the brand's reach and engage new creators, particularly Latinas, to align with the brand’s new market positioning. The contest serves as a strategy for discovering fresh content ideas and potential creative partners.</a:t>
            </a:r>
          </a:p>
          <a:p>
            <a:r>
              <a:rPr lang="en-US" b="1" dirty="0"/>
              <a:t>Objective</a:t>
            </a:r>
          </a:p>
          <a:p>
            <a:r>
              <a:rPr lang="en-US" dirty="0"/>
              <a:t>The goal of this contest is to invite content creators to submit short videos that reflect how they "Stay Tranquilo." This will help expand Stay </a:t>
            </a:r>
            <a:r>
              <a:rPr lang="en-US" dirty="0" err="1"/>
              <a:t>Tranquilo’s</a:t>
            </a:r>
            <a:r>
              <a:rPr lang="en-US" dirty="0"/>
              <a:t> social presence, inspire new content formats, and identify potential collaborators.</a:t>
            </a:r>
          </a:p>
          <a:p>
            <a:r>
              <a:rPr lang="en-US" b="1" dirty="0"/>
              <a:t>Contest Overview</a:t>
            </a:r>
          </a:p>
          <a:p>
            <a:pPr>
              <a:buFont typeface="Arial" panose="020B0604020202020204" pitchFamily="34" charset="0"/>
              <a:buChar char="•"/>
            </a:pPr>
            <a:r>
              <a:rPr lang="en-US" b="1" dirty="0"/>
              <a:t>Name</a:t>
            </a:r>
            <a:r>
              <a:rPr lang="en-US" dirty="0"/>
              <a:t>: “How Do You Stay Tranquilo?”</a:t>
            </a:r>
          </a:p>
          <a:p>
            <a:pPr>
              <a:buFont typeface="Arial" panose="020B0604020202020204" pitchFamily="34" charset="0"/>
              <a:buChar char="•"/>
            </a:pPr>
            <a:r>
              <a:rPr lang="en-US" b="1" dirty="0"/>
              <a:t>Format</a:t>
            </a:r>
            <a:r>
              <a:rPr lang="en-US" dirty="0"/>
              <a:t>: A contest for content creators to submit a 30-60 second video that expresses how they embody the Stay Tranquilo philosophy.</a:t>
            </a:r>
          </a:p>
          <a:p>
            <a:pPr>
              <a:buFont typeface="Arial" panose="020B0604020202020204" pitchFamily="34" charset="0"/>
              <a:buChar char="•"/>
            </a:pPr>
            <a:r>
              <a:rPr lang="en-US" b="1" dirty="0"/>
              <a:t>Target Audience</a:t>
            </a:r>
            <a:r>
              <a:rPr lang="en-US" dirty="0"/>
              <a:t>: Primarily Latinas, but open to all creators who resonate with Stay </a:t>
            </a:r>
            <a:r>
              <a:rPr lang="en-US" dirty="0" err="1"/>
              <a:t>Tranquilo’s</a:t>
            </a:r>
            <a:r>
              <a:rPr lang="en-US" dirty="0"/>
              <a:t> message of wellness, positivity, and cultural pride.</a:t>
            </a:r>
          </a:p>
          <a:p>
            <a:pPr>
              <a:buFont typeface="Arial" panose="020B0604020202020204" pitchFamily="34" charset="0"/>
              <a:buChar char="•"/>
            </a:pPr>
            <a:r>
              <a:rPr lang="en-US" b="1" dirty="0"/>
              <a:t>Submission Platform</a:t>
            </a:r>
            <a:r>
              <a:rPr lang="en-US" dirty="0"/>
              <a:t>: Social media channels (Instagram, TikTok, YouTube) and a dedicated contest landing page on Stay </a:t>
            </a:r>
            <a:r>
              <a:rPr lang="en-US" dirty="0" err="1"/>
              <a:t>Tranquilo’s</a:t>
            </a:r>
            <a:r>
              <a:rPr lang="en-US" dirty="0"/>
              <a:t> website.</a:t>
            </a:r>
          </a:p>
          <a:p>
            <a:r>
              <a:rPr lang="en-US" b="1" dirty="0"/>
              <a:t>Key Steps for the Contest</a:t>
            </a:r>
          </a:p>
          <a:p>
            <a:pPr>
              <a:buFont typeface="+mj-lt"/>
              <a:buAutoNum type="arabicPeriod"/>
            </a:pPr>
            <a:r>
              <a:rPr lang="en-US" b="1" dirty="0"/>
              <a:t>Announcement &amp; Promotion</a:t>
            </a:r>
            <a:endParaRPr lang="en-US" dirty="0"/>
          </a:p>
          <a:p>
            <a:pPr marL="742950" lvl="1" indent="-285750">
              <a:buFont typeface="+mj-lt"/>
              <a:buAutoNum type="arabicPeriod"/>
            </a:pPr>
            <a:r>
              <a:rPr lang="en-US" b="1" dirty="0"/>
              <a:t>When</a:t>
            </a:r>
            <a:r>
              <a:rPr lang="en-US" dirty="0"/>
              <a:t>: Early 2026</a:t>
            </a:r>
          </a:p>
          <a:p>
            <a:pPr marL="742950" lvl="1" indent="-285750">
              <a:buFont typeface="+mj-lt"/>
              <a:buAutoNum type="arabicPeriod"/>
            </a:pPr>
            <a:r>
              <a:rPr lang="en-US" b="1" dirty="0"/>
              <a:t>Where</a:t>
            </a:r>
            <a:r>
              <a:rPr lang="en-US" dirty="0"/>
              <a:t>: Promote the contest via Stay </a:t>
            </a:r>
            <a:r>
              <a:rPr lang="en-US" dirty="0" err="1"/>
              <a:t>Tranquilo's</a:t>
            </a:r>
            <a:r>
              <a:rPr lang="en-US" dirty="0"/>
              <a:t> social media channels, podcast episodes, and email newsletters.</a:t>
            </a:r>
          </a:p>
          <a:p>
            <a:pPr marL="742950" lvl="1" indent="-285750">
              <a:buFont typeface="+mj-lt"/>
              <a:buAutoNum type="arabicPeriod"/>
            </a:pPr>
            <a:r>
              <a:rPr lang="en-US" b="1" dirty="0"/>
              <a:t>Partnerships</a:t>
            </a:r>
            <a:r>
              <a:rPr lang="en-US" dirty="0"/>
              <a:t>: Collaborate with influencers, especially Latina creators, to promote the contest and generate interest.</a:t>
            </a:r>
          </a:p>
          <a:p>
            <a:pPr marL="742950" lvl="1" indent="-285750">
              <a:buFont typeface="+mj-lt"/>
              <a:buAutoNum type="arabicPeriod"/>
            </a:pPr>
            <a:r>
              <a:rPr lang="en-US" b="1" dirty="0"/>
              <a:t>Content Guidelines</a:t>
            </a:r>
            <a:r>
              <a:rPr lang="en-US" dirty="0"/>
              <a:t>: Participants must submit a 30-60 second video showcasing their interpretation of the Stay Tranquilo philosophy.</a:t>
            </a:r>
          </a:p>
          <a:p>
            <a:pPr>
              <a:buFont typeface="+mj-lt"/>
              <a:buAutoNum type="arabicPeriod"/>
            </a:pPr>
            <a:r>
              <a:rPr lang="en-US" b="1" dirty="0"/>
              <a:t>Submission Process</a:t>
            </a:r>
            <a:endParaRPr lang="en-US" dirty="0"/>
          </a:p>
          <a:p>
            <a:pPr marL="742950" lvl="1" indent="-285750">
              <a:buFont typeface="+mj-lt"/>
              <a:buAutoNum type="arabicPeriod"/>
            </a:pPr>
            <a:r>
              <a:rPr lang="en-US" dirty="0"/>
              <a:t>Participants upload their videos on their preferred platform (Instagram, TikTok, YouTube).</a:t>
            </a:r>
          </a:p>
          <a:p>
            <a:pPr marL="742950" lvl="1" indent="-285750">
              <a:buFont typeface="+mj-lt"/>
              <a:buAutoNum type="arabicPeriod"/>
            </a:pPr>
            <a:r>
              <a:rPr lang="en-US" dirty="0"/>
              <a:t>Submissions should include a hashtag (e.g., #StayTranquiloContest) to track entries and generate social media buzz.</a:t>
            </a:r>
          </a:p>
          <a:p>
            <a:pPr marL="742950" lvl="1" indent="-285750">
              <a:buFont typeface="+mj-lt"/>
              <a:buAutoNum type="arabicPeriod"/>
            </a:pPr>
            <a:r>
              <a:rPr lang="en-US" dirty="0"/>
              <a:t>A clear call-to-action (CTA) inviting people to enter and follow Stay Tranquilo on social media for updates.</a:t>
            </a:r>
          </a:p>
          <a:p>
            <a:pPr>
              <a:buFont typeface="+mj-lt"/>
              <a:buAutoNum type="arabicPeriod"/>
            </a:pPr>
            <a:r>
              <a:rPr lang="en-US" b="1" dirty="0"/>
              <a:t>Selection Criteria</a:t>
            </a:r>
            <a:endParaRPr lang="en-US" dirty="0"/>
          </a:p>
          <a:p>
            <a:pPr marL="742950" lvl="1" indent="-285750">
              <a:buFont typeface="+mj-lt"/>
              <a:buAutoNum type="arabicPeriod"/>
            </a:pPr>
            <a:r>
              <a:rPr lang="en-US" b="1" dirty="0"/>
              <a:t>Creativity</a:t>
            </a:r>
            <a:r>
              <a:rPr lang="en-US" dirty="0"/>
              <a:t>: How innovative and unique the content is in representing the Stay Tranquilo message.</a:t>
            </a:r>
          </a:p>
          <a:p>
            <a:pPr marL="742950" lvl="1" indent="-285750">
              <a:buFont typeface="+mj-lt"/>
              <a:buAutoNum type="arabicPeriod"/>
            </a:pPr>
            <a:r>
              <a:rPr lang="en-US" b="1" dirty="0"/>
              <a:t>Engagement</a:t>
            </a:r>
            <a:r>
              <a:rPr lang="en-US" dirty="0"/>
              <a:t>: Number of likes, comments, shares, and how well the content resonates with the audience.</a:t>
            </a:r>
          </a:p>
          <a:p>
            <a:pPr marL="742950" lvl="1" indent="-285750">
              <a:buFont typeface="+mj-lt"/>
              <a:buAutoNum type="arabicPeriod"/>
            </a:pPr>
            <a:r>
              <a:rPr lang="en-US" b="1" dirty="0"/>
              <a:t>Authenticity</a:t>
            </a:r>
            <a:r>
              <a:rPr lang="en-US" dirty="0"/>
              <a:t>: How well the video reflects Stay </a:t>
            </a:r>
            <a:r>
              <a:rPr lang="en-US" dirty="0" err="1"/>
              <a:t>Tranquilo's</a:t>
            </a:r>
            <a:r>
              <a:rPr lang="en-US" dirty="0"/>
              <a:t> cultural values and brand voice.</a:t>
            </a:r>
          </a:p>
          <a:p>
            <a:pPr marL="742950" lvl="1" indent="-285750">
              <a:buFont typeface="+mj-lt"/>
              <a:buAutoNum type="arabicPeriod"/>
            </a:pPr>
            <a:r>
              <a:rPr lang="en-US" b="1" dirty="0"/>
              <a:t>Potential for Partnership</a:t>
            </a:r>
            <a:r>
              <a:rPr lang="en-US" dirty="0"/>
              <a:t>: Whether the creator shows promise as a future collaborator for Stay Tranquilo.</a:t>
            </a:r>
          </a:p>
          <a:p>
            <a:pPr>
              <a:buFont typeface="+mj-lt"/>
              <a:buAutoNum type="arabicPeriod"/>
            </a:pPr>
            <a:r>
              <a:rPr lang="en-US" b="1" dirty="0"/>
              <a:t>Judging Panel</a:t>
            </a:r>
            <a:endParaRPr lang="en-US" dirty="0"/>
          </a:p>
          <a:p>
            <a:pPr marL="742950" lvl="1" indent="-285750">
              <a:buFont typeface="+mj-lt"/>
              <a:buAutoNum type="arabicPeriod"/>
            </a:pPr>
            <a:r>
              <a:rPr lang="en-US" dirty="0"/>
              <a:t>A panel consisting of Stay </a:t>
            </a:r>
            <a:r>
              <a:rPr lang="en-US" dirty="0" err="1"/>
              <a:t>Tranquilo’s</a:t>
            </a:r>
            <a:r>
              <a:rPr lang="en-US" dirty="0"/>
              <a:t> leadership, key influencers, and brand ambassadors will judge the submissions.</a:t>
            </a:r>
          </a:p>
          <a:p>
            <a:pPr marL="742950" lvl="1" indent="-285750">
              <a:buFont typeface="+mj-lt"/>
              <a:buAutoNum type="arabicPeriod"/>
            </a:pPr>
            <a:r>
              <a:rPr lang="en-US" dirty="0"/>
              <a:t>Feedback from the panel will be provided to participants for future content development and collaboration opportunities.</a:t>
            </a:r>
          </a:p>
          <a:p>
            <a:r>
              <a:rPr lang="en-US" b="1" dirty="0"/>
              <a:t>Prizes &amp; Rewards</a:t>
            </a:r>
          </a:p>
          <a:p>
            <a:pPr>
              <a:buFont typeface="Arial" panose="020B0604020202020204" pitchFamily="34" charset="0"/>
              <a:buChar char="•"/>
            </a:pPr>
            <a:r>
              <a:rPr lang="en-US" b="1" dirty="0"/>
              <a:t>First Prize</a:t>
            </a:r>
            <a:r>
              <a:rPr lang="en-US" dirty="0"/>
              <a:t>: Feature the winner's video on Stay </a:t>
            </a:r>
            <a:r>
              <a:rPr lang="en-US" dirty="0" err="1"/>
              <a:t>Tranquilo’s</a:t>
            </a:r>
            <a:r>
              <a:rPr lang="en-US" dirty="0"/>
              <a:t> official channels, offer them an internship, or hire them as a creative partner.</a:t>
            </a:r>
          </a:p>
          <a:p>
            <a:pPr>
              <a:buFont typeface="Arial" panose="020B0604020202020204" pitchFamily="34" charset="0"/>
              <a:buChar char="•"/>
            </a:pPr>
            <a:r>
              <a:rPr lang="en-US" b="1" dirty="0"/>
              <a:t>Runner-up Prizes</a:t>
            </a:r>
            <a:r>
              <a:rPr lang="en-US" dirty="0"/>
              <a:t>: Merchandise, shout-outs on social media, and opportunities for future collaborations.</a:t>
            </a:r>
          </a:p>
          <a:p>
            <a:pPr>
              <a:buFont typeface="Arial" panose="020B0604020202020204" pitchFamily="34" charset="0"/>
              <a:buChar char="•"/>
            </a:pPr>
            <a:r>
              <a:rPr lang="en-US" b="1" dirty="0"/>
              <a:t>Community Engagement</a:t>
            </a:r>
            <a:r>
              <a:rPr lang="en-US" dirty="0"/>
              <a:t>: Engage the community by allowing the public to vote for their favorite entries, adding an element of crowd participation.</a:t>
            </a:r>
          </a:p>
          <a:p>
            <a:r>
              <a:rPr lang="en-US" b="1" dirty="0"/>
              <a:t>Post-Contest Actions</a:t>
            </a:r>
          </a:p>
          <a:p>
            <a:pPr>
              <a:buFont typeface="Arial" panose="020B0604020202020204" pitchFamily="34" charset="0"/>
              <a:buChar char="•"/>
            </a:pPr>
            <a:r>
              <a:rPr lang="en-US" b="1" dirty="0"/>
              <a:t>Content Creation</a:t>
            </a:r>
            <a:r>
              <a:rPr lang="en-US" dirty="0"/>
              <a:t>: Work with the winners to produce high-quality content for Stay </a:t>
            </a:r>
            <a:r>
              <a:rPr lang="en-US" dirty="0" err="1"/>
              <a:t>Tranquilo’s</a:t>
            </a:r>
            <a:r>
              <a:rPr lang="en-US" dirty="0"/>
              <a:t> platforms.</a:t>
            </a:r>
          </a:p>
          <a:p>
            <a:pPr>
              <a:buFont typeface="Arial" panose="020B0604020202020204" pitchFamily="34" charset="0"/>
              <a:buChar char="•"/>
            </a:pPr>
            <a:r>
              <a:rPr lang="en-US" b="1" dirty="0"/>
              <a:t>Expand Brand Reach</a:t>
            </a:r>
            <a:r>
              <a:rPr lang="en-US" dirty="0"/>
              <a:t>: Utilize the new content to increase Stay </a:t>
            </a:r>
            <a:r>
              <a:rPr lang="en-US" dirty="0" err="1"/>
              <a:t>Tranquilo’s</a:t>
            </a:r>
            <a:r>
              <a:rPr lang="en-US" dirty="0"/>
              <a:t> social media presence and engage with a broader audience.</a:t>
            </a:r>
          </a:p>
          <a:p>
            <a:pPr>
              <a:buFont typeface="Arial" panose="020B0604020202020204" pitchFamily="34" charset="0"/>
              <a:buChar char="•"/>
            </a:pPr>
            <a:r>
              <a:rPr lang="en-US" b="1" dirty="0"/>
              <a:t>Partnerships</a:t>
            </a:r>
            <a:r>
              <a:rPr lang="en-US" dirty="0"/>
              <a:t>: For those with significant audience engagement, consider long-term collaboration or brand ambassador roles.</a:t>
            </a:r>
          </a:p>
          <a:p>
            <a:r>
              <a:rPr lang="en-US" b="1" dirty="0"/>
              <a:t>Conclusion</a:t>
            </a:r>
          </a:p>
          <a:p>
            <a:r>
              <a:rPr lang="en-US" dirty="0"/>
              <a:t>The </a:t>
            </a:r>
            <a:r>
              <a:rPr lang="en-US" b="1" dirty="0"/>
              <a:t>Stay Tranquilo Content Creation Contest</a:t>
            </a:r>
            <a:r>
              <a:rPr lang="en-US" dirty="0"/>
              <a:t> offers a unique opportunity to tap into the creative potential of the audience, especially Latina content creators. By fostering this kind of engagement, Stay Tranquilo not only increases its social media presence but also identifies potential partners who align with the brand's cultural values and market goals.</a:t>
            </a:r>
          </a:p>
          <a:p>
            <a:endParaRPr lang="en-US" dirty="0"/>
          </a:p>
        </p:txBody>
      </p:sp>
      <p:sp>
        <p:nvSpPr>
          <p:cNvPr id="4" name="Slide Number Placeholder 3">
            <a:extLst>
              <a:ext uri="{FF2B5EF4-FFF2-40B4-BE49-F238E27FC236}">
                <a16:creationId xmlns:a16="http://schemas.microsoft.com/office/drawing/2014/main" id="{1B48F889-9465-5D43-38C8-C9D1A467C5B0}"/>
              </a:ext>
            </a:extLst>
          </p:cNvPr>
          <p:cNvSpPr>
            <a:spLocks noGrp="1"/>
          </p:cNvSpPr>
          <p:nvPr>
            <p:ph type="sldNum" sz="quarter" idx="5"/>
          </p:nvPr>
        </p:nvSpPr>
        <p:spPr/>
        <p:txBody>
          <a:bodyPr/>
          <a:lstStyle/>
          <a:p>
            <a:fld id="{F3CAE711-B53E-984C-BD0C-9984282ABD35}" type="slidenum">
              <a:rPr lang="en-US" smtClean="0"/>
              <a:pPr/>
              <a:t>20</a:t>
            </a:fld>
            <a:endParaRPr lang="en-US"/>
          </a:p>
        </p:txBody>
      </p:sp>
    </p:spTree>
    <p:extLst>
      <p:ext uri="{BB962C8B-B14F-4D97-AF65-F5344CB8AC3E}">
        <p14:creationId xmlns:p14="http://schemas.microsoft.com/office/powerpoint/2010/main" val="38891114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853D8-B736-BB5F-F753-7DCEDDBC2E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E0F178-F284-1DE6-25E7-90717CAF0C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6C3202-02F2-578E-BAB0-BF60E16CBEA8}"/>
              </a:ext>
            </a:extLst>
          </p:cNvPr>
          <p:cNvSpPr>
            <a:spLocks noGrp="1"/>
          </p:cNvSpPr>
          <p:nvPr>
            <p:ph type="body" idx="1"/>
          </p:nvPr>
        </p:nvSpPr>
        <p:spPr/>
        <p:txBody>
          <a:bodyPr/>
          <a:lstStyle/>
          <a:p>
            <a:r>
              <a:rPr lang="en-US" b="1" dirty="0"/>
              <a:t>Appendix: Content Creation Contest for Stay Tranquilo</a:t>
            </a:r>
            <a:endParaRPr lang="en-US" dirty="0"/>
          </a:p>
          <a:p>
            <a:r>
              <a:rPr lang="en-US" dirty="0"/>
              <a:t>This appendix outlines the </a:t>
            </a:r>
            <a:r>
              <a:rPr lang="en-US" b="1" dirty="0"/>
              <a:t>Stay Tranquilo Content Creation Contest</a:t>
            </a:r>
            <a:r>
              <a:rPr lang="en-US" dirty="0"/>
              <a:t>, designed to expand the brand's reach and engage new creators, particularly Latinas, to align with the brand’s new market positioning. The contest serves as a strategy for discovering fresh content ideas and potential creative partners.</a:t>
            </a:r>
          </a:p>
          <a:p>
            <a:r>
              <a:rPr lang="en-US" b="1" dirty="0"/>
              <a:t>Objective</a:t>
            </a:r>
          </a:p>
          <a:p>
            <a:r>
              <a:rPr lang="en-US" dirty="0"/>
              <a:t>The goal of this contest is to invite content creators to submit short videos that reflect how they "Stay Tranquilo." This will help expand Stay </a:t>
            </a:r>
            <a:r>
              <a:rPr lang="en-US" dirty="0" err="1"/>
              <a:t>Tranquilo’s</a:t>
            </a:r>
            <a:r>
              <a:rPr lang="en-US" dirty="0"/>
              <a:t> social presence, inspire new content formats, and identify potential collaborators.</a:t>
            </a:r>
          </a:p>
          <a:p>
            <a:r>
              <a:rPr lang="en-US" b="1" dirty="0"/>
              <a:t>Contest Overview</a:t>
            </a:r>
          </a:p>
          <a:p>
            <a:pPr>
              <a:buFont typeface="Arial" panose="020B0604020202020204" pitchFamily="34" charset="0"/>
              <a:buChar char="•"/>
            </a:pPr>
            <a:r>
              <a:rPr lang="en-US" b="1" dirty="0"/>
              <a:t>Name</a:t>
            </a:r>
            <a:r>
              <a:rPr lang="en-US" dirty="0"/>
              <a:t>: “How Do You Stay Tranquilo?”</a:t>
            </a:r>
          </a:p>
          <a:p>
            <a:pPr>
              <a:buFont typeface="Arial" panose="020B0604020202020204" pitchFamily="34" charset="0"/>
              <a:buChar char="•"/>
            </a:pPr>
            <a:r>
              <a:rPr lang="en-US" b="1" dirty="0"/>
              <a:t>Format</a:t>
            </a:r>
            <a:r>
              <a:rPr lang="en-US" dirty="0"/>
              <a:t>: A contest for content creators to submit a 30-60 second video that expresses how they embody the Stay Tranquilo philosophy.</a:t>
            </a:r>
          </a:p>
          <a:p>
            <a:pPr>
              <a:buFont typeface="Arial" panose="020B0604020202020204" pitchFamily="34" charset="0"/>
              <a:buChar char="•"/>
            </a:pPr>
            <a:r>
              <a:rPr lang="en-US" b="1" dirty="0"/>
              <a:t>Target Audience</a:t>
            </a:r>
            <a:r>
              <a:rPr lang="en-US" dirty="0"/>
              <a:t>: Primarily Latinas, but open to all creators who resonate with Stay </a:t>
            </a:r>
            <a:r>
              <a:rPr lang="en-US" dirty="0" err="1"/>
              <a:t>Tranquilo’s</a:t>
            </a:r>
            <a:r>
              <a:rPr lang="en-US" dirty="0"/>
              <a:t> message of wellness, positivity, and cultural pride.</a:t>
            </a:r>
          </a:p>
          <a:p>
            <a:pPr>
              <a:buFont typeface="Arial" panose="020B0604020202020204" pitchFamily="34" charset="0"/>
              <a:buChar char="•"/>
            </a:pPr>
            <a:r>
              <a:rPr lang="en-US" b="1" dirty="0"/>
              <a:t>Submission Platform</a:t>
            </a:r>
            <a:r>
              <a:rPr lang="en-US" dirty="0"/>
              <a:t>: Social media channels (Instagram, TikTok, YouTube) and a dedicated contest landing page on Stay </a:t>
            </a:r>
            <a:r>
              <a:rPr lang="en-US" dirty="0" err="1"/>
              <a:t>Tranquilo’s</a:t>
            </a:r>
            <a:r>
              <a:rPr lang="en-US" dirty="0"/>
              <a:t> website.</a:t>
            </a:r>
          </a:p>
          <a:p>
            <a:r>
              <a:rPr lang="en-US" b="1" dirty="0"/>
              <a:t>Key Steps for the Contest</a:t>
            </a:r>
          </a:p>
          <a:p>
            <a:pPr>
              <a:buFont typeface="+mj-lt"/>
              <a:buAutoNum type="arabicPeriod"/>
            </a:pPr>
            <a:r>
              <a:rPr lang="en-US" b="1" dirty="0"/>
              <a:t>Announcement &amp; Promotion</a:t>
            </a:r>
            <a:endParaRPr lang="en-US" dirty="0"/>
          </a:p>
          <a:p>
            <a:pPr marL="742950" lvl="1" indent="-285750">
              <a:buFont typeface="+mj-lt"/>
              <a:buAutoNum type="arabicPeriod"/>
            </a:pPr>
            <a:r>
              <a:rPr lang="en-US" b="1" dirty="0"/>
              <a:t>When</a:t>
            </a:r>
            <a:r>
              <a:rPr lang="en-US" dirty="0"/>
              <a:t>: Early 2026</a:t>
            </a:r>
          </a:p>
          <a:p>
            <a:pPr marL="742950" lvl="1" indent="-285750">
              <a:buFont typeface="+mj-lt"/>
              <a:buAutoNum type="arabicPeriod"/>
            </a:pPr>
            <a:r>
              <a:rPr lang="en-US" b="1" dirty="0"/>
              <a:t>Where</a:t>
            </a:r>
            <a:r>
              <a:rPr lang="en-US" dirty="0"/>
              <a:t>: Promote the contest via Stay </a:t>
            </a:r>
            <a:r>
              <a:rPr lang="en-US" dirty="0" err="1"/>
              <a:t>Tranquilo's</a:t>
            </a:r>
            <a:r>
              <a:rPr lang="en-US" dirty="0"/>
              <a:t> social media channels, podcast episodes, and email newsletters.</a:t>
            </a:r>
          </a:p>
          <a:p>
            <a:pPr marL="742950" lvl="1" indent="-285750">
              <a:buFont typeface="+mj-lt"/>
              <a:buAutoNum type="arabicPeriod"/>
            </a:pPr>
            <a:r>
              <a:rPr lang="en-US" b="1" dirty="0"/>
              <a:t>Partnerships</a:t>
            </a:r>
            <a:r>
              <a:rPr lang="en-US" dirty="0"/>
              <a:t>: Collaborate with influencers, especially Latina creators, to promote the contest and generate interest.</a:t>
            </a:r>
          </a:p>
          <a:p>
            <a:pPr marL="742950" lvl="1" indent="-285750">
              <a:buFont typeface="+mj-lt"/>
              <a:buAutoNum type="arabicPeriod"/>
            </a:pPr>
            <a:r>
              <a:rPr lang="en-US" b="1" dirty="0"/>
              <a:t>Content Guidelines</a:t>
            </a:r>
            <a:r>
              <a:rPr lang="en-US" dirty="0"/>
              <a:t>: Participants must submit a 30-60 second video showcasing their interpretation of the Stay Tranquilo philosophy.</a:t>
            </a:r>
          </a:p>
          <a:p>
            <a:pPr>
              <a:buFont typeface="+mj-lt"/>
              <a:buAutoNum type="arabicPeriod"/>
            </a:pPr>
            <a:r>
              <a:rPr lang="en-US" b="1" dirty="0"/>
              <a:t>Submission Process</a:t>
            </a:r>
            <a:endParaRPr lang="en-US" dirty="0"/>
          </a:p>
          <a:p>
            <a:pPr marL="742950" lvl="1" indent="-285750">
              <a:buFont typeface="+mj-lt"/>
              <a:buAutoNum type="arabicPeriod"/>
            </a:pPr>
            <a:r>
              <a:rPr lang="en-US" dirty="0"/>
              <a:t>Participants upload their videos on their preferred platform (Instagram, TikTok, YouTube).</a:t>
            </a:r>
          </a:p>
          <a:p>
            <a:pPr marL="742950" lvl="1" indent="-285750">
              <a:buFont typeface="+mj-lt"/>
              <a:buAutoNum type="arabicPeriod"/>
            </a:pPr>
            <a:r>
              <a:rPr lang="en-US" dirty="0"/>
              <a:t>Submissions should include a hashtag (e.g., #StayTranquiloContest) to track entries and generate social media buzz.</a:t>
            </a:r>
          </a:p>
          <a:p>
            <a:pPr marL="742950" lvl="1" indent="-285750">
              <a:buFont typeface="+mj-lt"/>
              <a:buAutoNum type="arabicPeriod"/>
            </a:pPr>
            <a:r>
              <a:rPr lang="en-US" dirty="0"/>
              <a:t>A clear call-to-action (CTA) inviting people to enter and follow Stay Tranquilo on social media for updates.</a:t>
            </a:r>
          </a:p>
          <a:p>
            <a:pPr>
              <a:buFont typeface="+mj-lt"/>
              <a:buAutoNum type="arabicPeriod"/>
            </a:pPr>
            <a:r>
              <a:rPr lang="en-US" b="1" dirty="0"/>
              <a:t>Selection Criteria</a:t>
            </a:r>
            <a:endParaRPr lang="en-US" dirty="0"/>
          </a:p>
          <a:p>
            <a:pPr marL="742950" lvl="1" indent="-285750">
              <a:buFont typeface="+mj-lt"/>
              <a:buAutoNum type="arabicPeriod"/>
            </a:pPr>
            <a:r>
              <a:rPr lang="en-US" b="1" dirty="0"/>
              <a:t>Creativity</a:t>
            </a:r>
            <a:r>
              <a:rPr lang="en-US" dirty="0"/>
              <a:t>: How innovative and unique the content is in representing the Stay Tranquilo message.</a:t>
            </a:r>
          </a:p>
          <a:p>
            <a:pPr marL="742950" lvl="1" indent="-285750">
              <a:buFont typeface="+mj-lt"/>
              <a:buAutoNum type="arabicPeriod"/>
            </a:pPr>
            <a:r>
              <a:rPr lang="en-US" b="1" dirty="0"/>
              <a:t>Engagement</a:t>
            </a:r>
            <a:r>
              <a:rPr lang="en-US" dirty="0"/>
              <a:t>: Number of likes, comments, shares, and how well the content resonates with the audience.</a:t>
            </a:r>
          </a:p>
          <a:p>
            <a:pPr marL="742950" lvl="1" indent="-285750">
              <a:buFont typeface="+mj-lt"/>
              <a:buAutoNum type="arabicPeriod"/>
            </a:pPr>
            <a:r>
              <a:rPr lang="en-US" b="1" dirty="0"/>
              <a:t>Authenticity</a:t>
            </a:r>
            <a:r>
              <a:rPr lang="en-US" dirty="0"/>
              <a:t>: How well the video reflects Stay </a:t>
            </a:r>
            <a:r>
              <a:rPr lang="en-US" dirty="0" err="1"/>
              <a:t>Tranquilo's</a:t>
            </a:r>
            <a:r>
              <a:rPr lang="en-US" dirty="0"/>
              <a:t> cultural values and brand voice.</a:t>
            </a:r>
          </a:p>
          <a:p>
            <a:pPr marL="742950" lvl="1" indent="-285750">
              <a:buFont typeface="+mj-lt"/>
              <a:buAutoNum type="arabicPeriod"/>
            </a:pPr>
            <a:r>
              <a:rPr lang="en-US" b="1" dirty="0"/>
              <a:t>Potential for Partnership</a:t>
            </a:r>
            <a:r>
              <a:rPr lang="en-US" dirty="0"/>
              <a:t>: Whether the creator shows promise as a future collaborator for Stay Tranquilo.</a:t>
            </a:r>
          </a:p>
          <a:p>
            <a:pPr>
              <a:buFont typeface="+mj-lt"/>
              <a:buAutoNum type="arabicPeriod"/>
            </a:pPr>
            <a:r>
              <a:rPr lang="en-US" b="1" dirty="0"/>
              <a:t>Judging Panel</a:t>
            </a:r>
            <a:endParaRPr lang="en-US" dirty="0"/>
          </a:p>
          <a:p>
            <a:pPr marL="742950" lvl="1" indent="-285750">
              <a:buFont typeface="+mj-lt"/>
              <a:buAutoNum type="arabicPeriod"/>
            </a:pPr>
            <a:r>
              <a:rPr lang="en-US" dirty="0"/>
              <a:t>A panel consisting of Stay </a:t>
            </a:r>
            <a:r>
              <a:rPr lang="en-US" dirty="0" err="1"/>
              <a:t>Tranquilo’s</a:t>
            </a:r>
            <a:r>
              <a:rPr lang="en-US" dirty="0"/>
              <a:t> leadership, key influencers, and brand ambassadors will judge the submissions.</a:t>
            </a:r>
          </a:p>
          <a:p>
            <a:pPr marL="742950" lvl="1" indent="-285750">
              <a:buFont typeface="+mj-lt"/>
              <a:buAutoNum type="arabicPeriod"/>
            </a:pPr>
            <a:r>
              <a:rPr lang="en-US" dirty="0"/>
              <a:t>Feedback from the panel will be provided to participants for future content development and collaboration opportunities.</a:t>
            </a:r>
          </a:p>
          <a:p>
            <a:r>
              <a:rPr lang="en-US" b="1" dirty="0"/>
              <a:t>Prizes &amp; Rewards</a:t>
            </a:r>
          </a:p>
          <a:p>
            <a:pPr>
              <a:buFont typeface="Arial" panose="020B0604020202020204" pitchFamily="34" charset="0"/>
              <a:buChar char="•"/>
            </a:pPr>
            <a:r>
              <a:rPr lang="en-US" b="1" dirty="0"/>
              <a:t>First Prize</a:t>
            </a:r>
            <a:r>
              <a:rPr lang="en-US" dirty="0"/>
              <a:t>: Feature the winner's video on Stay </a:t>
            </a:r>
            <a:r>
              <a:rPr lang="en-US" dirty="0" err="1"/>
              <a:t>Tranquilo’s</a:t>
            </a:r>
            <a:r>
              <a:rPr lang="en-US" dirty="0"/>
              <a:t> official channels, offer them an internship, or hire them as a creative partner.</a:t>
            </a:r>
          </a:p>
          <a:p>
            <a:pPr>
              <a:buFont typeface="Arial" panose="020B0604020202020204" pitchFamily="34" charset="0"/>
              <a:buChar char="•"/>
            </a:pPr>
            <a:r>
              <a:rPr lang="en-US" b="1" dirty="0"/>
              <a:t>Runner-up Prizes</a:t>
            </a:r>
            <a:r>
              <a:rPr lang="en-US" dirty="0"/>
              <a:t>: Merchandise, shout-outs on social media, and opportunities for future collaborations.</a:t>
            </a:r>
          </a:p>
          <a:p>
            <a:pPr>
              <a:buFont typeface="Arial" panose="020B0604020202020204" pitchFamily="34" charset="0"/>
              <a:buChar char="•"/>
            </a:pPr>
            <a:r>
              <a:rPr lang="en-US" b="1" dirty="0"/>
              <a:t>Community Engagement</a:t>
            </a:r>
            <a:r>
              <a:rPr lang="en-US" dirty="0"/>
              <a:t>: Engage the community by allowing the public to vote for their favorite entries, adding an element of crowd participation.</a:t>
            </a:r>
          </a:p>
          <a:p>
            <a:r>
              <a:rPr lang="en-US" b="1" dirty="0"/>
              <a:t>Post-Contest Actions</a:t>
            </a:r>
          </a:p>
          <a:p>
            <a:pPr>
              <a:buFont typeface="Arial" panose="020B0604020202020204" pitchFamily="34" charset="0"/>
              <a:buChar char="•"/>
            </a:pPr>
            <a:r>
              <a:rPr lang="en-US" b="1" dirty="0"/>
              <a:t>Content Creation</a:t>
            </a:r>
            <a:r>
              <a:rPr lang="en-US" dirty="0"/>
              <a:t>: Work with the winners to produce high-quality content for Stay </a:t>
            </a:r>
            <a:r>
              <a:rPr lang="en-US" dirty="0" err="1"/>
              <a:t>Tranquilo’s</a:t>
            </a:r>
            <a:r>
              <a:rPr lang="en-US" dirty="0"/>
              <a:t> platforms.</a:t>
            </a:r>
          </a:p>
          <a:p>
            <a:pPr>
              <a:buFont typeface="Arial" panose="020B0604020202020204" pitchFamily="34" charset="0"/>
              <a:buChar char="•"/>
            </a:pPr>
            <a:r>
              <a:rPr lang="en-US" b="1" dirty="0"/>
              <a:t>Expand Brand Reach</a:t>
            </a:r>
            <a:r>
              <a:rPr lang="en-US" dirty="0"/>
              <a:t>: Utilize the new content to increase Stay </a:t>
            </a:r>
            <a:r>
              <a:rPr lang="en-US" dirty="0" err="1"/>
              <a:t>Tranquilo’s</a:t>
            </a:r>
            <a:r>
              <a:rPr lang="en-US" dirty="0"/>
              <a:t> social media presence and engage with a broader audience.</a:t>
            </a:r>
          </a:p>
          <a:p>
            <a:pPr>
              <a:buFont typeface="Arial" panose="020B0604020202020204" pitchFamily="34" charset="0"/>
              <a:buChar char="•"/>
            </a:pPr>
            <a:r>
              <a:rPr lang="en-US" b="1" dirty="0"/>
              <a:t>Partnerships</a:t>
            </a:r>
            <a:r>
              <a:rPr lang="en-US" dirty="0"/>
              <a:t>: For those with significant audience engagement, consider long-term collaboration or brand ambassador roles.</a:t>
            </a:r>
          </a:p>
          <a:p>
            <a:r>
              <a:rPr lang="en-US" b="1" dirty="0"/>
              <a:t>Conclusion</a:t>
            </a:r>
          </a:p>
          <a:p>
            <a:r>
              <a:rPr lang="en-US" dirty="0"/>
              <a:t>The </a:t>
            </a:r>
            <a:r>
              <a:rPr lang="en-US" b="1" dirty="0"/>
              <a:t>Stay Tranquilo Content Creation Contest</a:t>
            </a:r>
            <a:r>
              <a:rPr lang="en-US" dirty="0"/>
              <a:t> offers a unique opportunity to tap into the creative potential of the audience, especially Latina content creators. By fostering this kind of engagement, Stay Tranquilo not only increases its social media presence but also identifies potential partners who align with the brand's cultural values and market goals.</a:t>
            </a:r>
          </a:p>
          <a:p>
            <a:endParaRPr lang="en-US" dirty="0"/>
          </a:p>
        </p:txBody>
      </p:sp>
      <p:sp>
        <p:nvSpPr>
          <p:cNvPr id="4" name="Slide Number Placeholder 3">
            <a:extLst>
              <a:ext uri="{FF2B5EF4-FFF2-40B4-BE49-F238E27FC236}">
                <a16:creationId xmlns:a16="http://schemas.microsoft.com/office/drawing/2014/main" id="{07262055-5721-0E8B-4D64-25A032B05B77}"/>
              </a:ext>
            </a:extLst>
          </p:cNvPr>
          <p:cNvSpPr>
            <a:spLocks noGrp="1"/>
          </p:cNvSpPr>
          <p:nvPr>
            <p:ph type="sldNum" sz="quarter" idx="5"/>
          </p:nvPr>
        </p:nvSpPr>
        <p:spPr/>
        <p:txBody>
          <a:bodyPr/>
          <a:lstStyle/>
          <a:p>
            <a:fld id="{F3CAE711-B53E-984C-BD0C-9984282ABD35}" type="slidenum">
              <a:rPr lang="en-US" smtClean="0"/>
              <a:pPr/>
              <a:t>21</a:t>
            </a:fld>
            <a:endParaRPr lang="en-US"/>
          </a:p>
        </p:txBody>
      </p:sp>
    </p:spTree>
    <p:extLst>
      <p:ext uri="{BB962C8B-B14F-4D97-AF65-F5344CB8AC3E}">
        <p14:creationId xmlns:p14="http://schemas.microsoft.com/office/powerpoint/2010/main" val="16666531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18200-FAF0-F759-0C65-11B790283A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CEBAEC-6F46-BBB0-1A7E-09ADE82AD5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979D62-EF83-D23E-3506-539C69F15F1C}"/>
              </a:ext>
            </a:extLst>
          </p:cNvPr>
          <p:cNvSpPr>
            <a:spLocks noGrp="1"/>
          </p:cNvSpPr>
          <p:nvPr>
            <p:ph type="body" idx="1"/>
          </p:nvPr>
        </p:nvSpPr>
        <p:spPr/>
        <p:txBody>
          <a:bodyPr/>
          <a:lstStyle/>
          <a:p>
            <a:r>
              <a:rPr lang="en-US" b="1" dirty="0"/>
              <a:t>Appendix: Content Creation Contest for Stay Tranquilo</a:t>
            </a:r>
            <a:endParaRPr lang="en-US" dirty="0"/>
          </a:p>
          <a:p>
            <a:r>
              <a:rPr lang="en-US" dirty="0"/>
              <a:t>This appendix outlines the </a:t>
            </a:r>
            <a:r>
              <a:rPr lang="en-US" b="1" dirty="0"/>
              <a:t>Stay Tranquilo Content Creation Contest</a:t>
            </a:r>
            <a:r>
              <a:rPr lang="en-US" dirty="0"/>
              <a:t>, designed to expand the brand's reach and engage new creators, particularly Latinas, to align with the brand’s new market positioning. The contest serves as a strategy for discovering fresh content ideas and potential creative partners.</a:t>
            </a:r>
          </a:p>
          <a:p>
            <a:r>
              <a:rPr lang="en-US" b="1" dirty="0"/>
              <a:t>Objective</a:t>
            </a:r>
          </a:p>
          <a:p>
            <a:r>
              <a:rPr lang="en-US" dirty="0"/>
              <a:t>The goal of this contest is to invite content creators to submit short videos that reflect how they "Stay Tranquilo." This will help expand Stay </a:t>
            </a:r>
            <a:r>
              <a:rPr lang="en-US" dirty="0" err="1"/>
              <a:t>Tranquilo’s</a:t>
            </a:r>
            <a:r>
              <a:rPr lang="en-US" dirty="0"/>
              <a:t> social presence, inspire new content formats, and identify potential collaborators.</a:t>
            </a:r>
          </a:p>
          <a:p>
            <a:r>
              <a:rPr lang="en-US" b="1" dirty="0"/>
              <a:t>Contest Overview</a:t>
            </a:r>
          </a:p>
          <a:p>
            <a:pPr>
              <a:buFont typeface="Arial" panose="020B0604020202020204" pitchFamily="34" charset="0"/>
              <a:buChar char="•"/>
            </a:pPr>
            <a:r>
              <a:rPr lang="en-US" b="1" dirty="0"/>
              <a:t>Name</a:t>
            </a:r>
            <a:r>
              <a:rPr lang="en-US" dirty="0"/>
              <a:t>: “How Do You Stay Tranquilo?”</a:t>
            </a:r>
          </a:p>
          <a:p>
            <a:pPr>
              <a:buFont typeface="Arial" panose="020B0604020202020204" pitchFamily="34" charset="0"/>
              <a:buChar char="•"/>
            </a:pPr>
            <a:r>
              <a:rPr lang="en-US" b="1" dirty="0"/>
              <a:t>Format</a:t>
            </a:r>
            <a:r>
              <a:rPr lang="en-US" dirty="0"/>
              <a:t>: A contest for content creators to submit a 30-60 second video that expresses how they embody the Stay Tranquilo philosophy.</a:t>
            </a:r>
          </a:p>
          <a:p>
            <a:pPr>
              <a:buFont typeface="Arial" panose="020B0604020202020204" pitchFamily="34" charset="0"/>
              <a:buChar char="•"/>
            </a:pPr>
            <a:r>
              <a:rPr lang="en-US" b="1" dirty="0"/>
              <a:t>Target Audience</a:t>
            </a:r>
            <a:r>
              <a:rPr lang="en-US" dirty="0"/>
              <a:t>: Primarily Latinas, but open to all creators who resonate with Stay </a:t>
            </a:r>
            <a:r>
              <a:rPr lang="en-US" dirty="0" err="1"/>
              <a:t>Tranquilo’s</a:t>
            </a:r>
            <a:r>
              <a:rPr lang="en-US" dirty="0"/>
              <a:t> message of wellness, positivity, and cultural pride.</a:t>
            </a:r>
          </a:p>
          <a:p>
            <a:pPr>
              <a:buFont typeface="Arial" panose="020B0604020202020204" pitchFamily="34" charset="0"/>
              <a:buChar char="•"/>
            </a:pPr>
            <a:r>
              <a:rPr lang="en-US" b="1" dirty="0"/>
              <a:t>Submission Platform</a:t>
            </a:r>
            <a:r>
              <a:rPr lang="en-US" dirty="0"/>
              <a:t>: Social media channels (Instagram, TikTok, YouTube) and a dedicated contest landing page on Stay </a:t>
            </a:r>
            <a:r>
              <a:rPr lang="en-US" dirty="0" err="1"/>
              <a:t>Tranquilo’s</a:t>
            </a:r>
            <a:r>
              <a:rPr lang="en-US" dirty="0"/>
              <a:t> website.</a:t>
            </a:r>
          </a:p>
          <a:p>
            <a:r>
              <a:rPr lang="en-US" b="1" dirty="0"/>
              <a:t>Key Steps for the Contest</a:t>
            </a:r>
          </a:p>
          <a:p>
            <a:pPr>
              <a:buFont typeface="+mj-lt"/>
              <a:buAutoNum type="arabicPeriod"/>
            </a:pPr>
            <a:r>
              <a:rPr lang="en-US" b="1" dirty="0"/>
              <a:t>Announcement &amp; Promotion</a:t>
            </a:r>
            <a:endParaRPr lang="en-US" dirty="0"/>
          </a:p>
          <a:p>
            <a:pPr marL="742950" lvl="1" indent="-285750">
              <a:buFont typeface="+mj-lt"/>
              <a:buAutoNum type="arabicPeriod"/>
            </a:pPr>
            <a:r>
              <a:rPr lang="en-US" b="1" dirty="0"/>
              <a:t>When</a:t>
            </a:r>
            <a:r>
              <a:rPr lang="en-US" dirty="0"/>
              <a:t>: Early 2026</a:t>
            </a:r>
          </a:p>
          <a:p>
            <a:pPr marL="742950" lvl="1" indent="-285750">
              <a:buFont typeface="+mj-lt"/>
              <a:buAutoNum type="arabicPeriod"/>
            </a:pPr>
            <a:r>
              <a:rPr lang="en-US" b="1" dirty="0"/>
              <a:t>Where</a:t>
            </a:r>
            <a:r>
              <a:rPr lang="en-US" dirty="0"/>
              <a:t>: Promote the contest via Stay </a:t>
            </a:r>
            <a:r>
              <a:rPr lang="en-US" dirty="0" err="1"/>
              <a:t>Tranquilo's</a:t>
            </a:r>
            <a:r>
              <a:rPr lang="en-US" dirty="0"/>
              <a:t> social media channels, podcast episodes, and email newsletters.</a:t>
            </a:r>
          </a:p>
          <a:p>
            <a:pPr marL="742950" lvl="1" indent="-285750">
              <a:buFont typeface="+mj-lt"/>
              <a:buAutoNum type="arabicPeriod"/>
            </a:pPr>
            <a:r>
              <a:rPr lang="en-US" b="1" dirty="0"/>
              <a:t>Partnerships</a:t>
            </a:r>
            <a:r>
              <a:rPr lang="en-US" dirty="0"/>
              <a:t>: Collaborate with influencers, especially Latina creators, to promote the contest and generate interest.</a:t>
            </a:r>
          </a:p>
          <a:p>
            <a:pPr marL="742950" lvl="1" indent="-285750">
              <a:buFont typeface="+mj-lt"/>
              <a:buAutoNum type="arabicPeriod"/>
            </a:pPr>
            <a:r>
              <a:rPr lang="en-US" b="1" dirty="0"/>
              <a:t>Content Guidelines</a:t>
            </a:r>
            <a:r>
              <a:rPr lang="en-US" dirty="0"/>
              <a:t>: Participants must submit a 30-60 second video showcasing their interpretation of the Stay Tranquilo philosophy.</a:t>
            </a:r>
          </a:p>
          <a:p>
            <a:pPr>
              <a:buFont typeface="+mj-lt"/>
              <a:buAutoNum type="arabicPeriod"/>
            </a:pPr>
            <a:r>
              <a:rPr lang="en-US" b="1" dirty="0"/>
              <a:t>Submission Process</a:t>
            </a:r>
            <a:endParaRPr lang="en-US" dirty="0"/>
          </a:p>
          <a:p>
            <a:pPr marL="742950" lvl="1" indent="-285750">
              <a:buFont typeface="+mj-lt"/>
              <a:buAutoNum type="arabicPeriod"/>
            </a:pPr>
            <a:r>
              <a:rPr lang="en-US" dirty="0"/>
              <a:t>Participants upload their videos on their preferred platform (Instagram, TikTok, YouTube).</a:t>
            </a:r>
          </a:p>
          <a:p>
            <a:pPr marL="742950" lvl="1" indent="-285750">
              <a:buFont typeface="+mj-lt"/>
              <a:buAutoNum type="arabicPeriod"/>
            </a:pPr>
            <a:r>
              <a:rPr lang="en-US" dirty="0"/>
              <a:t>Submissions should include a hashtag (e.g., #StayTranquiloContest) to track entries and generate social media buzz.</a:t>
            </a:r>
          </a:p>
          <a:p>
            <a:pPr marL="742950" lvl="1" indent="-285750">
              <a:buFont typeface="+mj-lt"/>
              <a:buAutoNum type="arabicPeriod"/>
            </a:pPr>
            <a:r>
              <a:rPr lang="en-US" dirty="0"/>
              <a:t>A clear call-to-action (CTA) inviting people to enter and follow Stay Tranquilo on social media for updates.</a:t>
            </a:r>
          </a:p>
          <a:p>
            <a:pPr>
              <a:buFont typeface="+mj-lt"/>
              <a:buAutoNum type="arabicPeriod"/>
            </a:pPr>
            <a:r>
              <a:rPr lang="en-US" b="1" dirty="0"/>
              <a:t>Selection Criteria</a:t>
            </a:r>
            <a:endParaRPr lang="en-US" dirty="0"/>
          </a:p>
          <a:p>
            <a:pPr marL="742950" lvl="1" indent="-285750">
              <a:buFont typeface="+mj-lt"/>
              <a:buAutoNum type="arabicPeriod"/>
            </a:pPr>
            <a:r>
              <a:rPr lang="en-US" b="1" dirty="0"/>
              <a:t>Creativity</a:t>
            </a:r>
            <a:r>
              <a:rPr lang="en-US" dirty="0"/>
              <a:t>: How innovative and unique the content is in representing the Stay Tranquilo message.</a:t>
            </a:r>
          </a:p>
          <a:p>
            <a:pPr marL="742950" lvl="1" indent="-285750">
              <a:buFont typeface="+mj-lt"/>
              <a:buAutoNum type="arabicPeriod"/>
            </a:pPr>
            <a:r>
              <a:rPr lang="en-US" b="1" dirty="0"/>
              <a:t>Engagement</a:t>
            </a:r>
            <a:r>
              <a:rPr lang="en-US" dirty="0"/>
              <a:t>: Number of likes, comments, shares, and how well the content resonates with the audience.</a:t>
            </a:r>
          </a:p>
          <a:p>
            <a:pPr marL="742950" lvl="1" indent="-285750">
              <a:buFont typeface="+mj-lt"/>
              <a:buAutoNum type="arabicPeriod"/>
            </a:pPr>
            <a:r>
              <a:rPr lang="en-US" b="1" dirty="0"/>
              <a:t>Authenticity</a:t>
            </a:r>
            <a:r>
              <a:rPr lang="en-US" dirty="0"/>
              <a:t>: How well the video reflects Stay </a:t>
            </a:r>
            <a:r>
              <a:rPr lang="en-US" dirty="0" err="1"/>
              <a:t>Tranquilo's</a:t>
            </a:r>
            <a:r>
              <a:rPr lang="en-US" dirty="0"/>
              <a:t> cultural values and brand voice.</a:t>
            </a:r>
          </a:p>
          <a:p>
            <a:pPr marL="742950" lvl="1" indent="-285750">
              <a:buFont typeface="+mj-lt"/>
              <a:buAutoNum type="arabicPeriod"/>
            </a:pPr>
            <a:r>
              <a:rPr lang="en-US" b="1" dirty="0"/>
              <a:t>Potential for Partnership</a:t>
            </a:r>
            <a:r>
              <a:rPr lang="en-US" dirty="0"/>
              <a:t>: Whether the creator shows promise as a future collaborator for Stay Tranquilo.</a:t>
            </a:r>
          </a:p>
          <a:p>
            <a:pPr>
              <a:buFont typeface="+mj-lt"/>
              <a:buAutoNum type="arabicPeriod"/>
            </a:pPr>
            <a:r>
              <a:rPr lang="en-US" b="1" dirty="0"/>
              <a:t>Judging Panel</a:t>
            </a:r>
            <a:endParaRPr lang="en-US" dirty="0"/>
          </a:p>
          <a:p>
            <a:pPr marL="742950" lvl="1" indent="-285750">
              <a:buFont typeface="+mj-lt"/>
              <a:buAutoNum type="arabicPeriod"/>
            </a:pPr>
            <a:r>
              <a:rPr lang="en-US" dirty="0"/>
              <a:t>A panel consisting of Stay </a:t>
            </a:r>
            <a:r>
              <a:rPr lang="en-US" dirty="0" err="1"/>
              <a:t>Tranquilo’s</a:t>
            </a:r>
            <a:r>
              <a:rPr lang="en-US" dirty="0"/>
              <a:t> leadership, key influencers, and brand ambassadors will judge the submissions.</a:t>
            </a:r>
          </a:p>
          <a:p>
            <a:pPr marL="742950" lvl="1" indent="-285750">
              <a:buFont typeface="+mj-lt"/>
              <a:buAutoNum type="arabicPeriod"/>
            </a:pPr>
            <a:r>
              <a:rPr lang="en-US" dirty="0"/>
              <a:t>Feedback from the panel will be provided to participants for future content development and collaboration opportunities.</a:t>
            </a:r>
          </a:p>
          <a:p>
            <a:r>
              <a:rPr lang="en-US" b="1" dirty="0"/>
              <a:t>Prizes &amp; Rewards</a:t>
            </a:r>
          </a:p>
          <a:p>
            <a:pPr>
              <a:buFont typeface="Arial" panose="020B0604020202020204" pitchFamily="34" charset="0"/>
              <a:buChar char="•"/>
            </a:pPr>
            <a:r>
              <a:rPr lang="en-US" b="1" dirty="0"/>
              <a:t>First Prize</a:t>
            </a:r>
            <a:r>
              <a:rPr lang="en-US" dirty="0"/>
              <a:t>: Feature the winner's video on Stay </a:t>
            </a:r>
            <a:r>
              <a:rPr lang="en-US" dirty="0" err="1"/>
              <a:t>Tranquilo’s</a:t>
            </a:r>
            <a:r>
              <a:rPr lang="en-US" dirty="0"/>
              <a:t> official channels, offer them an internship, or hire them as a creative partner.</a:t>
            </a:r>
          </a:p>
          <a:p>
            <a:pPr>
              <a:buFont typeface="Arial" panose="020B0604020202020204" pitchFamily="34" charset="0"/>
              <a:buChar char="•"/>
            </a:pPr>
            <a:r>
              <a:rPr lang="en-US" b="1" dirty="0"/>
              <a:t>Runner-up Prizes</a:t>
            </a:r>
            <a:r>
              <a:rPr lang="en-US" dirty="0"/>
              <a:t>: Merchandise, shout-outs on social media, and opportunities for future collaborations.</a:t>
            </a:r>
          </a:p>
          <a:p>
            <a:pPr>
              <a:buFont typeface="Arial" panose="020B0604020202020204" pitchFamily="34" charset="0"/>
              <a:buChar char="•"/>
            </a:pPr>
            <a:r>
              <a:rPr lang="en-US" b="1" dirty="0"/>
              <a:t>Community Engagement</a:t>
            </a:r>
            <a:r>
              <a:rPr lang="en-US" dirty="0"/>
              <a:t>: Engage the community by allowing the public to vote for their favorite entries, adding an element of crowd participation.</a:t>
            </a:r>
          </a:p>
          <a:p>
            <a:r>
              <a:rPr lang="en-US" b="1" dirty="0"/>
              <a:t>Post-Contest Actions</a:t>
            </a:r>
          </a:p>
          <a:p>
            <a:pPr>
              <a:buFont typeface="Arial" panose="020B0604020202020204" pitchFamily="34" charset="0"/>
              <a:buChar char="•"/>
            </a:pPr>
            <a:r>
              <a:rPr lang="en-US" b="1" dirty="0"/>
              <a:t>Content Creation</a:t>
            </a:r>
            <a:r>
              <a:rPr lang="en-US" dirty="0"/>
              <a:t>: Work with the winners to produce high-quality content for Stay </a:t>
            </a:r>
            <a:r>
              <a:rPr lang="en-US" dirty="0" err="1"/>
              <a:t>Tranquilo’s</a:t>
            </a:r>
            <a:r>
              <a:rPr lang="en-US" dirty="0"/>
              <a:t> platforms.</a:t>
            </a:r>
          </a:p>
          <a:p>
            <a:pPr>
              <a:buFont typeface="Arial" panose="020B0604020202020204" pitchFamily="34" charset="0"/>
              <a:buChar char="•"/>
            </a:pPr>
            <a:r>
              <a:rPr lang="en-US" b="1" dirty="0"/>
              <a:t>Expand Brand Reach</a:t>
            </a:r>
            <a:r>
              <a:rPr lang="en-US" dirty="0"/>
              <a:t>: Utilize the new content to increase Stay </a:t>
            </a:r>
            <a:r>
              <a:rPr lang="en-US" dirty="0" err="1"/>
              <a:t>Tranquilo’s</a:t>
            </a:r>
            <a:r>
              <a:rPr lang="en-US" dirty="0"/>
              <a:t> social media presence and engage with a broader audience.</a:t>
            </a:r>
          </a:p>
          <a:p>
            <a:pPr>
              <a:buFont typeface="Arial" panose="020B0604020202020204" pitchFamily="34" charset="0"/>
              <a:buChar char="•"/>
            </a:pPr>
            <a:r>
              <a:rPr lang="en-US" b="1" dirty="0"/>
              <a:t>Partnerships</a:t>
            </a:r>
            <a:r>
              <a:rPr lang="en-US" dirty="0"/>
              <a:t>: For those with significant audience engagement, consider long-term collaboration or brand ambassador roles.</a:t>
            </a:r>
          </a:p>
          <a:p>
            <a:r>
              <a:rPr lang="en-US" b="1" dirty="0"/>
              <a:t>Conclusion</a:t>
            </a:r>
          </a:p>
          <a:p>
            <a:r>
              <a:rPr lang="en-US" dirty="0"/>
              <a:t>The </a:t>
            </a:r>
            <a:r>
              <a:rPr lang="en-US" b="1" dirty="0"/>
              <a:t>Stay Tranquilo Content Creation Contest</a:t>
            </a:r>
            <a:r>
              <a:rPr lang="en-US" dirty="0"/>
              <a:t> offers a unique opportunity to tap into the creative potential of the audience, especially Latina content creators. By fostering this kind of engagement, Stay Tranquilo not only increases its social media presence but also identifies potential partners who align with the brand's cultural values and market goals.</a:t>
            </a:r>
          </a:p>
          <a:p>
            <a:endParaRPr lang="en-US" dirty="0"/>
          </a:p>
        </p:txBody>
      </p:sp>
      <p:sp>
        <p:nvSpPr>
          <p:cNvPr id="4" name="Slide Number Placeholder 3">
            <a:extLst>
              <a:ext uri="{FF2B5EF4-FFF2-40B4-BE49-F238E27FC236}">
                <a16:creationId xmlns:a16="http://schemas.microsoft.com/office/drawing/2014/main" id="{AE29866B-9C88-6498-8E06-4D30560ECAD0}"/>
              </a:ext>
            </a:extLst>
          </p:cNvPr>
          <p:cNvSpPr>
            <a:spLocks noGrp="1"/>
          </p:cNvSpPr>
          <p:nvPr>
            <p:ph type="sldNum" sz="quarter" idx="5"/>
          </p:nvPr>
        </p:nvSpPr>
        <p:spPr/>
        <p:txBody>
          <a:bodyPr/>
          <a:lstStyle/>
          <a:p>
            <a:fld id="{F3CAE711-B53E-984C-BD0C-9984282ABD35}" type="slidenum">
              <a:rPr lang="en-US" smtClean="0"/>
              <a:pPr/>
              <a:t>22</a:t>
            </a:fld>
            <a:endParaRPr lang="en-US"/>
          </a:p>
        </p:txBody>
      </p:sp>
    </p:spTree>
    <p:extLst>
      <p:ext uri="{BB962C8B-B14F-4D97-AF65-F5344CB8AC3E}">
        <p14:creationId xmlns:p14="http://schemas.microsoft.com/office/powerpoint/2010/main" val="10084165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20E24-C875-5AB8-6D57-C8A2ADF3D5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7105CA-D178-FAEC-03A2-E9EFA5437C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D597D4-8EAC-2D89-9999-599C2DDABC05}"/>
              </a:ext>
            </a:extLst>
          </p:cNvPr>
          <p:cNvSpPr>
            <a:spLocks noGrp="1"/>
          </p:cNvSpPr>
          <p:nvPr>
            <p:ph type="body" idx="1"/>
          </p:nvPr>
        </p:nvSpPr>
        <p:spPr/>
        <p:txBody>
          <a:bodyPr/>
          <a:lstStyle/>
          <a:p>
            <a:r>
              <a:rPr lang="en-US" b="1" dirty="0"/>
              <a:t>Appendix: Content Creation Contest for Stay Tranquilo</a:t>
            </a:r>
            <a:endParaRPr lang="en-US" dirty="0"/>
          </a:p>
          <a:p>
            <a:r>
              <a:rPr lang="en-US" dirty="0"/>
              <a:t>This appendix outlines the </a:t>
            </a:r>
            <a:r>
              <a:rPr lang="en-US" b="1" dirty="0"/>
              <a:t>Stay Tranquilo Content Creation Contest</a:t>
            </a:r>
            <a:r>
              <a:rPr lang="en-US" dirty="0"/>
              <a:t>, designed to expand the brand's reach and engage new creators, particularly Latinas, to align with the brand’s new market positioning. The contest serves as a strategy for discovering fresh content ideas and potential creative partners.</a:t>
            </a:r>
          </a:p>
          <a:p>
            <a:r>
              <a:rPr lang="en-US" b="1" dirty="0"/>
              <a:t>Objective</a:t>
            </a:r>
          </a:p>
          <a:p>
            <a:r>
              <a:rPr lang="en-US" dirty="0"/>
              <a:t>The goal of this contest is to invite content creators to submit short videos that reflect how they "Stay Tranquilo." This will help expand Stay </a:t>
            </a:r>
            <a:r>
              <a:rPr lang="en-US" dirty="0" err="1"/>
              <a:t>Tranquilo’s</a:t>
            </a:r>
            <a:r>
              <a:rPr lang="en-US" dirty="0"/>
              <a:t> social presence, inspire new content formats, and identify potential collaborators.</a:t>
            </a:r>
          </a:p>
          <a:p>
            <a:r>
              <a:rPr lang="en-US" b="1" dirty="0"/>
              <a:t>Contest Overview</a:t>
            </a:r>
          </a:p>
          <a:p>
            <a:pPr>
              <a:buFont typeface="Arial" panose="020B0604020202020204" pitchFamily="34" charset="0"/>
              <a:buChar char="•"/>
            </a:pPr>
            <a:r>
              <a:rPr lang="en-US" b="1" dirty="0"/>
              <a:t>Name</a:t>
            </a:r>
            <a:r>
              <a:rPr lang="en-US" dirty="0"/>
              <a:t>: “How Do You Stay Tranquilo?”</a:t>
            </a:r>
          </a:p>
          <a:p>
            <a:pPr>
              <a:buFont typeface="Arial" panose="020B0604020202020204" pitchFamily="34" charset="0"/>
              <a:buChar char="•"/>
            </a:pPr>
            <a:r>
              <a:rPr lang="en-US" b="1" dirty="0"/>
              <a:t>Format</a:t>
            </a:r>
            <a:r>
              <a:rPr lang="en-US" dirty="0"/>
              <a:t>: A contest for content creators to submit a 30-60 second video that expresses how they embody the Stay Tranquilo philosophy.</a:t>
            </a:r>
          </a:p>
          <a:p>
            <a:pPr>
              <a:buFont typeface="Arial" panose="020B0604020202020204" pitchFamily="34" charset="0"/>
              <a:buChar char="•"/>
            </a:pPr>
            <a:r>
              <a:rPr lang="en-US" b="1" dirty="0"/>
              <a:t>Target Audience</a:t>
            </a:r>
            <a:r>
              <a:rPr lang="en-US" dirty="0"/>
              <a:t>: Primarily Latinas, but open to all creators who resonate with Stay </a:t>
            </a:r>
            <a:r>
              <a:rPr lang="en-US" dirty="0" err="1"/>
              <a:t>Tranquilo’s</a:t>
            </a:r>
            <a:r>
              <a:rPr lang="en-US" dirty="0"/>
              <a:t> message of wellness, positivity, and cultural pride.</a:t>
            </a:r>
          </a:p>
          <a:p>
            <a:pPr>
              <a:buFont typeface="Arial" panose="020B0604020202020204" pitchFamily="34" charset="0"/>
              <a:buChar char="•"/>
            </a:pPr>
            <a:r>
              <a:rPr lang="en-US" b="1" dirty="0"/>
              <a:t>Submission Platform</a:t>
            </a:r>
            <a:r>
              <a:rPr lang="en-US" dirty="0"/>
              <a:t>: Social media channels (Instagram, TikTok, YouTube) and a dedicated contest landing page on Stay </a:t>
            </a:r>
            <a:r>
              <a:rPr lang="en-US" dirty="0" err="1"/>
              <a:t>Tranquilo’s</a:t>
            </a:r>
            <a:r>
              <a:rPr lang="en-US" dirty="0"/>
              <a:t> website.</a:t>
            </a:r>
          </a:p>
          <a:p>
            <a:r>
              <a:rPr lang="en-US" b="1" dirty="0"/>
              <a:t>Key Steps for the Contest</a:t>
            </a:r>
          </a:p>
          <a:p>
            <a:pPr>
              <a:buFont typeface="+mj-lt"/>
              <a:buAutoNum type="arabicPeriod"/>
            </a:pPr>
            <a:r>
              <a:rPr lang="en-US" b="1" dirty="0"/>
              <a:t>Announcement &amp; Promotion</a:t>
            </a:r>
            <a:endParaRPr lang="en-US" dirty="0"/>
          </a:p>
          <a:p>
            <a:pPr marL="742950" lvl="1" indent="-285750">
              <a:buFont typeface="+mj-lt"/>
              <a:buAutoNum type="arabicPeriod"/>
            </a:pPr>
            <a:r>
              <a:rPr lang="en-US" b="1" dirty="0"/>
              <a:t>When</a:t>
            </a:r>
            <a:r>
              <a:rPr lang="en-US" dirty="0"/>
              <a:t>: Early 2026</a:t>
            </a:r>
          </a:p>
          <a:p>
            <a:pPr marL="742950" lvl="1" indent="-285750">
              <a:buFont typeface="+mj-lt"/>
              <a:buAutoNum type="arabicPeriod"/>
            </a:pPr>
            <a:r>
              <a:rPr lang="en-US" b="1" dirty="0"/>
              <a:t>Where</a:t>
            </a:r>
            <a:r>
              <a:rPr lang="en-US" dirty="0"/>
              <a:t>: Promote the contest via Stay </a:t>
            </a:r>
            <a:r>
              <a:rPr lang="en-US" dirty="0" err="1"/>
              <a:t>Tranquilo's</a:t>
            </a:r>
            <a:r>
              <a:rPr lang="en-US" dirty="0"/>
              <a:t> social media channels, podcast episodes, and email newsletters.</a:t>
            </a:r>
          </a:p>
          <a:p>
            <a:pPr marL="742950" lvl="1" indent="-285750">
              <a:buFont typeface="+mj-lt"/>
              <a:buAutoNum type="arabicPeriod"/>
            </a:pPr>
            <a:r>
              <a:rPr lang="en-US" b="1" dirty="0"/>
              <a:t>Partnerships</a:t>
            </a:r>
            <a:r>
              <a:rPr lang="en-US" dirty="0"/>
              <a:t>: Collaborate with influencers, especially Latina creators, to promote the contest and generate interest.</a:t>
            </a:r>
          </a:p>
          <a:p>
            <a:pPr marL="742950" lvl="1" indent="-285750">
              <a:buFont typeface="+mj-lt"/>
              <a:buAutoNum type="arabicPeriod"/>
            </a:pPr>
            <a:r>
              <a:rPr lang="en-US" b="1" dirty="0"/>
              <a:t>Content Guidelines</a:t>
            </a:r>
            <a:r>
              <a:rPr lang="en-US" dirty="0"/>
              <a:t>: Participants must submit a 30-60 second video showcasing their interpretation of the Stay Tranquilo philosophy.</a:t>
            </a:r>
          </a:p>
          <a:p>
            <a:pPr>
              <a:buFont typeface="+mj-lt"/>
              <a:buAutoNum type="arabicPeriod"/>
            </a:pPr>
            <a:r>
              <a:rPr lang="en-US" b="1" dirty="0"/>
              <a:t>Submission Process</a:t>
            </a:r>
            <a:endParaRPr lang="en-US" dirty="0"/>
          </a:p>
          <a:p>
            <a:pPr marL="742950" lvl="1" indent="-285750">
              <a:buFont typeface="+mj-lt"/>
              <a:buAutoNum type="arabicPeriod"/>
            </a:pPr>
            <a:r>
              <a:rPr lang="en-US" dirty="0"/>
              <a:t>Participants upload their videos on their preferred platform (Instagram, TikTok, YouTube).</a:t>
            </a:r>
          </a:p>
          <a:p>
            <a:pPr marL="742950" lvl="1" indent="-285750">
              <a:buFont typeface="+mj-lt"/>
              <a:buAutoNum type="arabicPeriod"/>
            </a:pPr>
            <a:r>
              <a:rPr lang="en-US" dirty="0"/>
              <a:t>Submissions should include a hashtag (e.g., #StayTranquiloContest) to track entries and generate social media buzz.</a:t>
            </a:r>
          </a:p>
          <a:p>
            <a:pPr marL="742950" lvl="1" indent="-285750">
              <a:buFont typeface="+mj-lt"/>
              <a:buAutoNum type="arabicPeriod"/>
            </a:pPr>
            <a:r>
              <a:rPr lang="en-US" dirty="0"/>
              <a:t>A clear call-to-action (CTA) inviting people to enter and follow Stay Tranquilo on social media for updates.</a:t>
            </a:r>
          </a:p>
          <a:p>
            <a:pPr>
              <a:buFont typeface="+mj-lt"/>
              <a:buAutoNum type="arabicPeriod"/>
            </a:pPr>
            <a:r>
              <a:rPr lang="en-US" b="1" dirty="0"/>
              <a:t>Selection Criteria</a:t>
            </a:r>
            <a:endParaRPr lang="en-US" dirty="0"/>
          </a:p>
          <a:p>
            <a:pPr marL="742950" lvl="1" indent="-285750">
              <a:buFont typeface="+mj-lt"/>
              <a:buAutoNum type="arabicPeriod"/>
            </a:pPr>
            <a:r>
              <a:rPr lang="en-US" b="1" dirty="0"/>
              <a:t>Creativity</a:t>
            </a:r>
            <a:r>
              <a:rPr lang="en-US" dirty="0"/>
              <a:t>: How innovative and unique the content is in representing the Stay Tranquilo message.</a:t>
            </a:r>
          </a:p>
          <a:p>
            <a:pPr marL="742950" lvl="1" indent="-285750">
              <a:buFont typeface="+mj-lt"/>
              <a:buAutoNum type="arabicPeriod"/>
            </a:pPr>
            <a:r>
              <a:rPr lang="en-US" b="1" dirty="0"/>
              <a:t>Engagement</a:t>
            </a:r>
            <a:r>
              <a:rPr lang="en-US" dirty="0"/>
              <a:t>: Number of likes, comments, shares, and how well the content resonates with the audience.</a:t>
            </a:r>
          </a:p>
          <a:p>
            <a:pPr marL="742950" lvl="1" indent="-285750">
              <a:buFont typeface="+mj-lt"/>
              <a:buAutoNum type="arabicPeriod"/>
            </a:pPr>
            <a:r>
              <a:rPr lang="en-US" b="1" dirty="0"/>
              <a:t>Authenticity</a:t>
            </a:r>
            <a:r>
              <a:rPr lang="en-US" dirty="0"/>
              <a:t>: How well the video reflects Stay </a:t>
            </a:r>
            <a:r>
              <a:rPr lang="en-US" dirty="0" err="1"/>
              <a:t>Tranquilo's</a:t>
            </a:r>
            <a:r>
              <a:rPr lang="en-US" dirty="0"/>
              <a:t> cultural values and brand voice.</a:t>
            </a:r>
          </a:p>
          <a:p>
            <a:pPr marL="742950" lvl="1" indent="-285750">
              <a:buFont typeface="+mj-lt"/>
              <a:buAutoNum type="arabicPeriod"/>
            </a:pPr>
            <a:r>
              <a:rPr lang="en-US" b="1" dirty="0"/>
              <a:t>Potential for Partnership</a:t>
            </a:r>
            <a:r>
              <a:rPr lang="en-US" dirty="0"/>
              <a:t>: Whether the creator shows promise as a future collaborator for Stay Tranquilo.</a:t>
            </a:r>
          </a:p>
          <a:p>
            <a:pPr>
              <a:buFont typeface="+mj-lt"/>
              <a:buAutoNum type="arabicPeriod"/>
            </a:pPr>
            <a:r>
              <a:rPr lang="en-US" b="1" dirty="0"/>
              <a:t>Judging Panel</a:t>
            </a:r>
            <a:endParaRPr lang="en-US" dirty="0"/>
          </a:p>
          <a:p>
            <a:pPr marL="742950" lvl="1" indent="-285750">
              <a:buFont typeface="+mj-lt"/>
              <a:buAutoNum type="arabicPeriod"/>
            </a:pPr>
            <a:r>
              <a:rPr lang="en-US" dirty="0"/>
              <a:t>A panel consisting of Stay </a:t>
            </a:r>
            <a:r>
              <a:rPr lang="en-US" dirty="0" err="1"/>
              <a:t>Tranquilo’s</a:t>
            </a:r>
            <a:r>
              <a:rPr lang="en-US" dirty="0"/>
              <a:t> leadership, key influencers, and brand ambassadors will judge the submissions.</a:t>
            </a:r>
          </a:p>
          <a:p>
            <a:pPr marL="742950" lvl="1" indent="-285750">
              <a:buFont typeface="+mj-lt"/>
              <a:buAutoNum type="arabicPeriod"/>
            </a:pPr>
            <a:r>
              <a:rPr lang="en-US" dirty="0"/>
              <a:t>Feedback from the panel will be provided to participants for future content development and collaboration opportunities.</a:t>
            </a:r>
          </a:p>
          <a:p>
            <a:r>
              <a:rPr lang="en-US" b="1" dirty="0"/>
              <a:t>Prizes &amp; Rewards</a:t>
            </a:r>
          </a:p>
          <a:p>
            <a:pPr>
              <a:buFont typeface="Arial" panose="020B0604020202020204" pitchFamily="34" charset="0"/>
              <a:buChar char="•"/>
            </a:pPr>
            <a:r>
              <a:rPr lang="en-US" b="1" dirty="0"/>
              <a:t>First Prize</a:t>
            </a:r>
            <a:r>
              <a:rPr lang="en-US" dirty="0"/>
              <a:t>: Feature the winner's video on Stay </a:t>
            </a:r>
            <a:r>
              <a:rPr lang="en-US" dirty="0" err="1"/>
              <a:t>Tranquilo’s</a:t>
            </a:r>
            <a:r>
              <a:rPr lang="en-US" dirty="0"/>
              <a:t> official channels, offer them an internship, or hire them as a creative partner.</a:t>
            </a:r>
          </a:p>
          <a:p>
            <a:pPr>
              <a:buFont typeface="Arial" panose="020B0604020202020204" pitchFamily="34" charset="0"/>
              <a:buChar char="•"/>
            </a:pPr>
            <a:r>
              <a:rPr lang="en-US" b="1" dirty="0"/>
              <a:t>Runner-up Prizes</a:t>
            </a:r>
            <a:r>
              <a:rPr lang="en-US" dirty="0"/>
              <a:t>: Merchandise, shout-outs on social media, and opportunities for future collaborations.</a:t>
            </a:r>
          </a:p>
          <a:p>
            <a:pPr>
              <a:buFont typeface="Arial" panose="020B0604020202020204" pitchFamily="34" charset="0"/>
              <a:buChar char="•"/>
            </a:pPr>
            <a:r>
              <a:rPr lang="en-US" b="1" dirty="0"/>
              <a:t>Community Engagement</a:t>
            </a:r>
            <a:r>
              <a:rPr lang="en-US" dirty="0"/>
              <a:t>: Engage the community by allowing the public to vote for their favorite entries, adding an element of crowd participation.</a:t>
            </a:r>
          </a:p>
          <a:p>
            <a:r>
              <a:rPr lang="en-US" b="1" dirty="0"/>
              <a:t>Post-Contest Actions</a:t>
            </a:r>
          </a:p>
          <a:p>
            <a:pPr>
              <a:buFont typeface="Arial" panose="020B0604020202020204" pitchFamily="34" charset="0"/>
              <a:buChar char="•"/>
            </a:pPr>
            <a:r>
              <a:rPr lang="en-US" b="1" dirty="0"/>
              <a:t>Content Creation</a:t>
            </a:r>
            <a:r>
              <a:rPr lang="en-US" dirty="0"/>
              <a:t>: Work with the winners to produce high-quality content for Stay </a:t>
            </a:r>
            <a:r>
              <a:rPr lang="en-US" dirty="0" err="1"/>
              <a:t>Tranquilo’s</a:t>
            </a:r>
            <a:r>
              <a:rPr lang="en-US" dirty="0"/>
              <a:t> platforms.</a:t>
            </a:r>
          </a:p>
          <a:p>
            <a:pPr>
              <a:buFont typeface="Arial" panose="020B0604020202020204" pitchFamily="34" charset="0"/>
              <a:buChar char="•"/>
            </a:pPr>
            <a:r>
              <a:rPr lang="en-US" b="1" dirty="0"/>
              <a:t>Expand Brand Reach</a:t>
            </a:r>
            <a:r>
              <a:rPr lang="en-US" dirty="0"/>
              <a:t>: Utilize the new content to increase Stay </a:t>
            </a:r>
            <a:r>
              <a:rPr lang="en-US" dirty="0" err="1"/>
              <a:t>Tranquilo’s</a:t>
            </a:r>
            <a:r>
              <a:rPr lang="en-US" dirty="0"/>
              <a:t> social media presence and engage with a broader audience.</a:t>
            </a:r>
          </a:p>
          <a:p>
            <a:pPr>
              <a:buFont typeface="Arial" panose="020B0604020202020204" pitchFamily="34" charset="0"/>
              <a:buChar char="•"/>
            </a:pPr>
            <a:r>
              <a:rPr lang="en-US" b="1" dirty="0"/>
              <a:t>Partnerships</a:t>
            </a:r>
            <a:r>
              <a:rPr lang="en-US" dirty="0"/>
              <a:t>: For those with significant audience engagement, consider long-term collaboration or brand ambassador roles.</a:t>
            </a:r>
          </a:p>
          <a:p>
            <a:r>
              <a:rPr lang="en-US" b="1" dirty="0"/>
              <a:t>Conclusion</a:t>
            </a:r>
          </a:p>
          <a:p>
            <a:r>
              <a:rPr lang="en-US" dirty="0"/>
              <a:t>The </a:t>
            </a:r>
            <a:r>
              <a:rPr lang="en-US" b="1" dirty="0"/>
              <a:t>Stay Tranquilo Content Creation Contest</a:t>
            </a:r>
            <a:r>
              <a:rPr lang="en-US" dirty="0"/>
              <a:t> offers a unique opportunity to tap into the creative potential of the audience, especially Latina content creators. By fostering this kind of engagement, Stay Tranquilo not only increases its social media presence but also identifies potential partners who align with the brand's cultural values and market goals.</a:t>
            </a:r>
          </a:p>
          <a:p>
            <a:endParaRPr lang="en-US" dirty="0"/>
          </a:p>
        </p:txBody>
      </p:sp>
      <p:sp>
        <p:nvSpPr>
          <p:cNvPr id="4" name="Slide Number Placeholder 3">
            <a:extLst>
              <a:ext uri="{FF2B5EF4-FFF2-40B4-BE49-F238E27FC236}">
                <a16:creationId xmlns:a16="http://schemas.microsoft.com/office/drawing/2014/main" id="{5FD85CB1-BBA5-98BF-02AB-2260C80EDCCC}"/>
              </a:ext>
            </a:extLst>
          </p:cNvPr>
          <p:cNvSpPr>
            <a:spLocks noGrp="1"/>
          </p:cNvSpPr>
          <p:nvPr>
            <p:ph type="sldNum" sz="quarter" idx="5"/>
          </p:nvPr>
        </p:nvSpPr>
        <p:spPr/>
        <p:txBody>
          <a:bodyPr/>
          <a:lstStyle/>
          <a:p>
            <a:fld id="{F3CAE711-B53E-984C-BD0C-9984282ABD35}" type="slidenum">
              <a:rPr lang="en-US" smtClean="0"/>
              <a:pPr/>
              <a:t>23</a:t>
            </a:fld>
            <a:endParaRPr lang="en-US"/>
          </a:p>
        </p:txBody>
      </p:sp>
    </p:spTree>
    <p:extLst>
      <p:ext uri="{BB962C8B-B14F-4D97-AF65-F5344CB8AC3E}">
        <p14:creationId xmlns:p14="http://schemas.microsoft.com/office/powerpoint/2010/main" val="14904301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02F4D-B85B-ED50-8011-E354284FBF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ED0F1E-F234-AE08-2185-42E9510308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7BEA40-9BC0-324E-CCF9-06A387509F10}"/>
              </a:ext>
            </a:extLst>
          </p:cNvPr>
          <p:cNvSpPr>
            <a:spLocks noGrp="1"/>
          </p:cNvSpPr>
          <p:nvPr>
            <p:ph type="body" idx="1"/>
          </p:nvPr>
        </p:nvSpPr>
        <p:spPr/>
        <p:txBody>
          <a:bodyPr/>
          <a:lstStyle/>
          <a:p>
            <a:r>
              <a:rPr lang="en-US" b="1" dirty="0"/>
              <a:t>Appendix: Content Creation Contest for Stay Tranquilo</a:t>
            </a:r>
            <a:endParaRPr lang="en-US" dirty="0"/>
          </a:p>
          <a:p>
            <a:r>
              <a:rPr lang="en-US" dirty="0"/>
              <a:t>This appendix outlines the </a:t>
            </a:r>
            <a:r>
              <a:rPr lang="en-US" b="1" dirty="0"/>
              <a:t>Stay Tranquilo Content Creation Contest</a:t>
            </a:r>
            <a:r>
              <a:rPr lang="en-US" dirty="0"/>
              <a:t>, designed to expand the brand's reach and engage new creators, particularly Latinas, to align with the brand’s new market positioning. The contest serves as a strategy for discovering fresh content ideas and potential creative partners.</a:t>
            </a:r>
          </a:p>
          <a:p>
            <a:r>
              <a:rPr lang="en-US" b="1" dirty="0"/>
              <a:t>Objective</a:t>
            </a:r>
          </a:p>
          <a:p>
            <a:r>
              <a:rPr lang="en-US" dirty="0"/>
              <a:t>The goal of this contest is to invite content creators to submit short videos that reflect how they "Stay Tranquilo." This will help expand Stay </a:t>
            </a:r>
            <a:r>
              <a:rPr lang="en-US" dirty="0" err="1"/>
              <a:t>Tranquilo’s</a:t>
            </a:r>
            <a:r>
              <a:rPr lang="en-US" dirty="0"/>
              <a:t> social presence, inspire new content formats, and identify potential collaborators.</a:t>
            </a:r>
          </a:p>
          <a:p>
            <a:r>
              <a:rPr lang="en-US" b="1" dirty="0"/>
              <a:t>Contest Overview</a:t>
            </a:r>
          </a:p>
          <a:p>
            <a:pPr>
              <a:buFont typeface="Arial" panose="020B0604020202020204" pitchFamily="34" charset="0"/>
              <a:buChar char="•"/>
            </a:pPr>
            <a:r>
              <a:rPr lang="en-US" b="1" dirty="0"/>
              <a:t>Name</a:t>
            </a:r>
            <a:r>
              <a:rPr lang="en-US" dirty="0"/>
              <a:t>: “How Do You Stay Tranquilo?”</a:t>
            </a:r>
          </a:p>
          <a:p>
            <a:pPr>
              <a:buFont typeface="Arial" panose="020B0604020202020204" pitchFamily="34" charset="0"/>
              <a:buChar char="•"/>
            </a:pPr>
            <a:r>
              <a:rPr lang="en-US" b="1" dirty="0"/>
              <a:t>Format</a:t>
            </a:r>
            <a:r>
              <a:rPr lang="en-US" dirty="0"/>
              <a:t>: A contest for content creators to submit a 30-60 second video that expresses how they embody the Stay Tranquilo philosophy.</a:t>
            </a:r>
          </a:p>
          <a:p>
            <a:pPr>
              <a:buFont typeface="Arial" panose="020B0604020202020204" pitchFamily="34" charset="0"/>
              <a:buChar char="•"/>
            </a:pPr>
            <a:r>
              <a:rPr lang="en-US" b="1" dirty="0"/>
              <a:t>Target Audience</a:t>
            </a:r>
            <a:r>
              <a:rPr lang="en-US" dirty="0"/>
              <a:t>: Primarily Latinas, but open to all creators who resonate with Stay </a:t>
            </a:r>
            <a:r>
              <a:rPr lang="en-US" dirty="0" err="1"/>
              <a:t>Tranquilo’s</a:t>
            </a:r>
            <a:r>
              <a:rPr lang="en-US" dirty="0"/>
              <a:t> message of wellness, positivity, and cultural pride.</a:t>
            </a:r>
          </a:p>
          <a:p>
            <a:pPr>
              <a:buFont typeface="Arial" panose="020B0604020202020204" pitchFamily="34" charset="0"/>
              <a:buChar char="•"/>
            </a:pPr>
            <a:r>
              <a:rPr lang="en-US" b="1" dirty="0"/>
              <a:t>Submission Platform</a:t>
            </a:r>
            <a:r>
              <a:rPr lang="en-US" dirty="0"/>
              <a:t>: Social media channels (Instagram, TikTok, YouTube) and a dedicated contest landing page on Stay </a:t>
            </a:r>
            <a:r>
              <a:rPr lang="en-US" dirty="0" err="1"/>
              <a:t>Tranquilo’s</a:t>
            </a:r>
            <a:r>
              <a:rPr lang="en-US" dirty="0"/>
              <a:t> website.</a:t>
            </a:r>
          </a:p>
          <a:p>
            <a:r>
              <a:rPr lang="en-US" b="1" dirty="0"/>
              <a:t>Key Steps for the Contest</a:t>
            </a:r>
          </a:p>
          <a:p>
            <a:pPr>
              <a:buFont typeface="+mj-lt"/>
              <a:buAutoNum type="arabicPeriod"/>
            </a:pPr>
            <a:r>
              <a:rPr lang="en-US" b="1" dirty="0"/>
              <a:t>Announcement &amp; Promotion</a:t>
            </a:r>
            <a:endParaRPr lang="en-US" dirty="0"/>
          </a:p>
          <a:p>
            <a:pPr marL="742950" lvl="1" indent="-285750">
              <a:buFont typeface="+mj-lt"/>
              <a:buAutoNum type="arabicPeriod"/>
            </a:pPr>
            <a:r>
              <a:rPr lang="en-US" b="1" dirty="0"/>
              <a:t>When</a:t>
            </a:r>
            <a:r>
              <a:rPr lang="en-US" dirty="0"/>
              <a:t>: Early 2026</a:t>
            </a:r>
          </a:p>
          <a:p>
            <a:pPr marL="742950" lvl="1" indent="-285750">
              <a:buFont typeface="+mj-lt"/>
              <a:buAutoNum type="arabicPeriod"/>
            </a:pPr>
            <a:r>
              <a:rPr lang="en-US" b="1" dirty="0"/>
              <a:t>Where</a:t>
            </a:r>
            <a:r>
              <a:rPr lang="en-US" dirty="0"/>
              <a:t>: Promote the contest via Stay </a:t>
            </a:r>
            <a:r>
              <a:rPr lang="en-US" dirty="0" err="1"/>
              <a:t>Tranquilo's</a:t>
            </a:r>
            <a:r>
              <a:rPr lang="en-US" dirty="0"/>
              <a:t> social media channels, podcast episodes, and email newsletters.</a:t>
            </a:r>
          </a:p>
          <a:p>
            <a:pPr marL="742950" lvl="1" indent="-285750">
              <a:buFont typeface="+mj-lt"/>
              <a:buAutoNum type="arabicPeriod"/>
            </a:pPr>
            <a:r>
              <a:rPr lang="en-US" b="1" dirty="0"/>
              <a:t>Partnerships</a:t>
            </a:r>
            <a:r>
              <a:rPr lang="en-US" dirty="0"/>
              <a:t>: Collaborate with influencers, especially Latina creators, to promote the contest and generate interest.</a:t>
            </a:r>
          </a:p>
          <a:p>
            <a:pPr marL="742950" lvl="1" indent="-285750">
              <a:buFont typeface="+mj-lt"/>
              <a:buAutoNum type="arabicPeriod"/>
            </a:pPr>
            <a:r>
              <a:rPr lang="en-US" b="1" dirty="0"/>
              <a:t>Content Guidelines</a:t>
            </a:r>
            <a:r>
              <a:rPr lang="en-US" dirty="0"/>
              <a:t>: Participants must submit a 30-60 second video showcasing their interpretation of the Stay Tranquilo philosophy.</a:t>
            </a:r>
          </a:p>
          <a:p>
            <a:pPr>
              <a:buFont typeface="+mj-lt"/>
              <a:buAutoNum type="arabicPeriod"/>
            </a:pPr>
            <a:r>
              <a:rPr lang="en-US" b="1" dirty="0"/>
              <a:t>Submission Process</a:t>
            </a:r>
            <a:endParaRPr lang="en-US" dirty="0"/>
          </a:p>
          <a:p>
            <a:pPr marL="742950" lvl="1" indent="-285750">
              <a:buFont typeface="+mj-lt"/>
              <a:buAutoNum type="arabicPeriod"/>
            </a:pPr>
            <a:r>
              <a:rPr lang="en-US" dirty="0"/>
              <a:t>Participants upload their videos on their preferred platform (Instagram, TikTok, YouTube).</a:t>
            </a:r>
          </a:p>
          <a:p>
            <a:pPr marL="742950" lvl="1" indent="-285750">
              <a:buFont typeface="+mj-lt"/>
              <a:buAutoNum type="arabicPeriod"/>
            </a:pPr>
            <a:r>
              <a:rPr lang="en-US" dirty="0"/>
              <a:t>Submissions should include a hashtag (e.g., #StayTranquiloContest) to track entries and generate social media buzz.</a:t>
            </a:r>
          </a:p>
          <a:p>
            <a:pPr marL="742950" lvl="1" indent="-285750">
              <a:buFont typeface="+mj-lt"/>
              <a:buAutoNum type="arabicPeriod"/>
            </a:pPr>
            <a:r>
              <a:rPr lang="en-US" dirty="0"/>
              <a:t>A clear call-to-action (CTA) inviting people to enter and follow Stay Tranquilo on social media for updates.</a:t>
            </a:r>
          </a:p>
          <a:p>
            <a:pPr>
              <a:buFont typeface="+mj-lt"/>
              <a:buAutoNum type="arabicPeriod"/>
            </a:pPr>
            <a:r>
              <a:rPr lang="en-US" b="1" dirty="0"/>
              <a:t>Selection Criteria</a:t>
            </a:r>
            <a:endParaRPr lang="en-US" dirty="0"/>
          </a:p>
          <a:p>
            <a:pPr marL="742950" lvl="1" indent="-285750">
              <a:buFont typeface="+mj-lt"/>
              <a:buAutoNum type="arabicPeriod"/>
            </a:pPr>
            <a:r>
              <a:rPr lang="en-US" b="1" dirty="0"/>
              <a:t>Creativity</a:t>
            </a:r>
            <a:r>
              <a:rPr lang="en-US" dirty="0"/>
              <a:t>: How innovative and unique the content is in representing the Stay Tranquilo message.</a:t>
            </a:r>
          </a:p>
          <a:p>
            <a:pPr marL="742950" lvl="1" indent="-285750">
              <a:buFont typeface="+mj-lt"/>
              <a:buAutoNum type="arabicPeriod"/>
            </a:pPr>
            <a:r>
              <a:rPr lang="en-US" b="1" dirty="0"/>
              <a:t>Engagement</a:t>
            </a:r>
            <a:r>
              <a:rPr lang="en-US" dirty="0"/>
              <a:t>: Number of likes, comments, shares, and how well the content resonates with the audience.</a:t>
            </a:r>
          </a:p>
          <a:p>
            <a:pPr marL="742950" lvl="1" indent="-285750">
              <a:buFont typeface="+mj-lt"/>
              <a:buAutoNum type="arabicPeriod"/>
            </a:pPr>
            <a:r>
              <a:rPr lang="en-US" b="1" dirty="0"/>
              <a:t>Authenticity</a:t>
            </a:r>
            <a:r>
              <a:rPr lang="en-US" dirty="0"/>
              <a:t>: How well the video reflects Stay </a:t>
            </a:r>
            <a:r>
              <a:rPr lang="en-US" dirty="0" err="1"/>
              <a:t>Tranquilo's</a:t>
            </a:r>
            <a:r>
              <a:rPr lang="en-US" dirty="0"/>
              <a:t> cultural values and brand voice.</a:t>
            </a:r>
          </a:p>
          <a:p>
            <a:pPr marL="742950" lvl="1" indent="-285750">
              <a:buFont typeface="+mj-lt"/>
              <a:buAutoNum type="arabicPeriod"/>
            </a:pPr>
            <a:r>
              <a:rPr lang="en-US" b="1" dirty="0"/>
              <a:t>Potential for Partnership</a:t>
            </a:r>
            <a:r>
              <a:rPr lang="en-US" dirty="0"/>
              <a:t>: Whether the creator shows promise as a future collaborator for Stay Tranquilo.</a:t>
            </a:r>
          </a:p>
          <a:p>
            <a:pPr>
              <a:buFont typeface="+mj-lt"/>
              <a:buAutoNum type="arabicPeriod"/>
            </a:pPr>
            <a:r>
              <a:rPr lang="en-US" b="1" dirty="0"/>
              <a:t>Judging Panel</a:t>
            </a:r>
            <a:endParaRPr lang="en-US" dirty="0"/>
          </a:p>
          <a:p>
            <a:pPr marL="742950" lvl="1" indent="-285750">
              <a:buFont typeface="+mj-lt"/>
              <a:buAutoNum type="arabicPeriod"/>
            </a:pPr>
            <a:r>
              <a:rPr lang="en-US" dirty="0"/>
              <a:t>A panel consisting of Stay </a:t>
            </a:r>
            <a:r>
              <a:rPr lang="en-US" dirty="0" err="1"/>
              <a:t>Tranquilo’s</a:t>
            </a:r>
            <a:r>
              <a:rPr lang="en-US" dirty="0"/>
              <a:t> leadership, key influencers, and brand ambassadors will judge the submissions.</a:t>
            </a:r>
          </a:p>
          <a:p>
            <a:pPr marL="742950" lvl="1" indent="-285750">
              <a:buFont typeface="+mj-lt"/>
              <a:buAutoNum type="arabicPeriod"/>
            </a:pPr>
            <a:r>
              <a:rPr lang="en-US" dirty="0"/>
              <a:t>Feedback from the panel will be provided to participants for future content development and collaboration opportunities.</a:t>
            </a:r>
          </a:p>
          <a:p>
            <a:r>
              <a:rPr lang="en-US" b="1" dirty="0"/>
              <a:t>Prizes &amp; Rewards</a:t>
            </a:r>
          </a:p>
          <a:p>
            <a:pPr>
              <a:buFont typeface="Arial" panose="020B0604020202020204" pitchFamily="34" charset="0"/>
              <a:buChar char="•"/>
            </a:pPr>
            <a:r>
              <a:rPr lang="en-US" b="1" dirty="0"/>
              <a:t>First Prize</a:t>
            </a:r>
            <a:r>
              <a:rPr lang="en-US" dirty="0"/>
              <a:t>: Feature the winner's video on Stay </a:t>
            </a:r>
            <a:r>
              <a:rPr lang="en-US" dirty="0" err="1"/>
              <a:t>Tranquilo’s</a:t>
            </a:r>
            <a:r>
              <a:rPr lang="en-US" dirty="0"/>
              <a:t> official channels, offer them an internship, or hire them as a creative partner.</a:t>
            </a:r>
          </a:p>
          <a:p>
            <a:pPr>
              <a:buFont typeface="Arial" panose="020B0604020202020204" pitchFamily="34" charset="0"/>
              <a:buChar char="•"/>
            </a:pPr>
            <a:r>
              <a:rPr lang="en-US" b="1" dirty="0"/>
              <a:t>Runner-up Prizes</a:t>
            </a:r>
            <a:r>
              <a:rPr lang="en-US" dirty="0"/>
              <a:t>: Merchandise, shout-outs on social media, and opportunities for future collaborations.</a:t>
            </a:r>
          </a:p>
          <a:p>
            <a:pPr>
              <a:buFont typeface="Arial" panose="020B0604020202020204" pitchFamily="34" charset="0"/>
              <a:buChar char="•"/>
            </a:pPr>
            <a:r>
              <a:rPr lang="en-US" b="1" dirty="0"/>
              <a:t>Community Engagement</a:t>
            </a:r>
            <a:r>
              <a:rPr lang="en-US" dirty="0"/>
              <a:t>: Engage the community by allowing the public to vote for their favorite entries, adding an element of crowd participation.</a:t>
            </a:r>
          </a:p>
          <a:p>
            <a:r>
              <a:rPr lang="en-US" b="1" dirty="0"/>
              <a:t>Post-Contest Actions</a:t>
            </a:r>
          </a:p>
          <a:p>
            <a:pPr>
              <a:buFont typeface="Arial" panose="020B0604020202020204" pitchFamily="34" charset="0"/>
              <a:buChar char="•"/>
            </a:pPr>
            <a:r>
              <a:rPr lang="en-US" b="1" dirty="0"/>
              <a:t>Content Creation</a:t>
            </a:r>
            <a:r>
              <a:rPr lang="en-US" dirty="0"/>
              <a:t>: Work with the winners to produce high-quality content for Stay </a:t>
            </a:r>
            <a:r>
              <a:rPr lang="en-US" dirty="0" err="1"/>
              <a:t>Tranquilo’s</a:t>
            </a:r>
            <a:r>
              <a:rPr lang="en-US" dirty="0"/>
              <a:t> platforms.</a:t>
            </a:r>
          </a:p>
          <a:p>
            <a:pPr>
              <a:buFont typeface="Arial" panose="020B0604020202020204" pitchFamily="34" charset="0"/>
              <a:buChar char="•"/>
            </a:pPr>
            <a:r>
              <a:rPr lang="en-US" b="1" dirty="0"/>
              <a:t>Expand Brand Reach</a:t>
            </a:r>
            <a:r>
              <a:rPr lang="en-US" dirty="0"/>
              <a:t>: Utilize the new content to increase Stay </a:t>
            </a:r>
            <a:r>
              <a:rPr lang="en-US" dirty="0" err="1"/>
              <a:t>Tranquilo’s</a:t>
            </a:r>
            <a:r>
              <a:rPr lang="en-US" dirty="0"/>
              <a:t> social media presence and engage with a broader audience.</a:t>
            </a:r>
          </a:p>
          <a:p>
            <a:pPr>
              <a:buFont typeface="Arial" panose="020B0604020202020204" pitchFamily="34" charset="0"/>
              <a:buChar char="•"/>
            </a:pPr>
            <a:r>
              <a:rPr lang="en-US" b="1" dirty="0"/>
              <a:t>Partnerships</a:t>
            </a:r>
            <a:r>
              <a:rPr lang="en-US" dirty="0"/>
              <a:t>: For those with significant audience engagement, consider long-term collaboration or brand ambassador roles.</a:t>
            </a:r>
          </a:p>
          <a:p>
            <a:r>
              <a:rPr lang="en-US" b="1" dirty="0"/>
              <a:t>Conclusion</a:t>
            </a:r>
          </a:p>
          <a:p>
            <a:r>
              <a:rPr lang="en-US" dirty="0"/>
              <a:t>The </a:t>
            </a:r>
            <a:r>
              <a:rPr lang="en-US" b="1" dirty="0"/>
              <a:t>Stay Tranquilo Content Creation Contest</a:t>
            </a:r>
            <a:r>
              <a:rPr lang="en-US" dirty="0"/>
              <a:t> offers a unique opportunity to tap into the creative potential of the audience, especially Latina content creators. By fostering this kind of engagement, Stay Tranquilo not only increases its social media presence but also identifies potential partners who align with the brand's cultural values and market goals.</a:t>
            </a:r>
          </a:p>
          <a:p>
            <a:endParaRPr lang="en-US" dirty="0"/>
          </a:p>
        </p:txBody>
      </p:sp>
      <p:sp>
        <p:nvSpPr>
          <p:cNvPr id="4" name="Slide Number Placeholder 3">
            <a:extLst>
              <a:ext uri="{FF2B5EF4-FFF2-40B4-BE49-F238E27FC236}">
                <a16:creationId xmlns:a16="http://schemas.microsoft.com/office/drawing/2014/main" id="{12DC747B-4A4E-744D-9173-57B19A092A74}"/>
              </a:ext>
            </a:extLst>
          </p:cNvPr>
          <p:cNvSpPr>
            <a:spLocks noGrp="1"/>
          </p:cNvSpPr>
          <p:nvPr>
            <p:ph type="sldNum" sz="quarter" idx="5"/>
          </p:nvPr>
        </p:nvSpPr>
        <p:spPr/>
        <p:txBody>
          <a:bodyPr/>
          <a:lstStyle/>
          <a:p>
            <a:fld id="{F3CAE711-B53E-984C-BD0C-9984282ABD35}" type="slidenum">
              <a:rPr lang="en-US" smtClean="0"/>
              <a:pPr/>
              <a:t>24</a:t>
            </a:fld>
            <a:endParaRPr lang="en-US"/>
          </a:p>
        </p:txBody>
      </p:sp>
    </p:spTree>
    <p:extLst>
      <p:ext uri="{BB962C8B-B14F-4D97-AF65-F5344CB8AC3E}">
        <p14:creationId xmlns:p14="http://schemas.microsoft.com/office/powerpoint/2010/main" val="40484871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85C7A-E6AA-0FE2-DDA1-C1485784DA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CBDD9B-3191-C3FA-9E6F-FAB98F6264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490651-0F1D-2DA0-AA1E-13C62A067A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94A431-CDC0-B39A-74EF-794D062E87FA}"/>
              </a:ext>
            </a:extLst>
          </p:cNvPr>
          <p:cNvSpPr>
            <a:spLocks noGrp="1"/>
          </p:cNvSpPr>
          <p:nvPr>
            <p:ph type="sldNum" sz="quarter" idx="5"/>
          </p:nvPr>
        </p:nvSpPr>
        <p:spPr/>
        <p:txBody>
          <a:bodyPr/>
          <a:lstStyle/>
          <a:p>
            <a:fld id="{F3CAE711-B53E-984C-BD0C-9984282ABD35}" type="slidenum">
              <a:rPr lang="en-US" smtClean="0"/>
              <a:pPr/>
              <a:t>25</a:t>
            </a:fld>
            <a:endParaRPr lang="en-US"/>
          </a:p>
        </p:txBody>
      </p:sp>
    </p:spTree>
    <p:extLst>
      <p:ext uri="{BB962C8B-B14F-4D97-AF65-F5344CB8AC3E}">
        <p14:creationId xmlns:p14="http://schemas.microsoft.com/office/powerpoint/2010/main" val="792500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 Option 1">
    <p:spTree>
      <p:nvGrpSpPr>
        <p:cNvPr id="1" name=""/>
        <p:cNvGrpSpPr/>
        <p:nvPr/>
      </p:nvGrpSpPr>
      <p:grpSpPr>
        <a:xfrm>
          <a:off x="0" y="0"/>
          <a:ext cx="0" cy="0"/>
          <a:chOff x="0" y="0"/>
          <a:chExt cx="0" cy="0"/>
        </a:xfrm>
      </p:grpSpPr>
      <p:pic>
        <p:nvPicPr>
          <p:cNvPr id="5" name="Picture 4" descr="Building.jpg">
            <a:extLst>
              <a:ext uri="{FF2B5EF4-FFF2-40B4-BE49-F238E27FC236}">
                <a16:creationId xmlns:a16="http://schemas.microsoft.com/office/drawing/2014/main" id="{0F3BCF4F-DFFA-2648-A12A-2384B5FB4CE9}"/>
              </a:ext>
            </a:extLst>
          </p:cNvPr>
          <p:cNvPicPr>
            <a:picLocks noChangeAspect="1"/>
          </p:cNvPicPr>
          <p:nvPr/>
        </p:nvPicPr>
        <p:blipFill>
          <a:blip r:embed="rId2"/>
          <a:stretch>
            <a:fillRect/>
          </a:stretch>
        </p:blipFill>
        <p:spPr>
          <a:xfrm>
            <a:off x="0" y="0"/>
            <a:ext cx="9144000" cy="5143500"/>
          </a:xfrm>
          <a:prstGeom prst="rect">
            <a:avLst/>
          </a:prstGeom>
        </p:spPr>
      </p:pic>
      <p:sp>
        <p:nvSpPr>
          <p:cNvPr id="6" name="Rectangle 5">
            <a:extLst>
              <a:ext uri="{FF2B5EF4-FFF2-40B4-BE49-F238E27FC236}">
                <a16:creationId xmlns:a16="http://schemas.microsoft.com/office/drawing/2014/main" id="{D95FC7F4-2A5E-DF49-A868-DC3599060203}"/>
              </a:ext>
            </a:extLst>
          </p:cNvPr>
          <p:cNvSpPr/>
          <p:nvPr/>
        </p:nvSpPr>
        <p:spPr>
          <a:xfrm>
            <a:off x="0" y="3075546"/>
            <a:ext cx="9144000" cy="2067953"/>
          </a:xfrm>
          <a:prstGeom prst="rect">
            <a:avLst/>
          </a:prstGeom>
          <a:solidFill>
            <a:srgbClr val="D52C0E">
              <a:alpha val="78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C4362C"/>
              </a:solidFill>
            </a:endParaRPr>
          </a:p>
        </p:txBody>
      </p:sp>
      <p:cxnSp>
        <p:nvCxnSpPr>
          <p:cNvPr id="7" name="Straight Connector 6">
            <a:extLst>
              <a:ext uri="{FF2B5EF4-FFF2-40B4-BE49-F238E27FC236}">
                <a16:creationId xmlns:a16="http://schemas.microsoft.com/office/drawing/2014/main" id="{74F373C8-04F4-EC4F-8B9F-401FEF00CE93}"/>
              </a:ext>
            </a:extLst>
          </p:cNvPr>
          <p:cNvCxnSpPr/>
          <p:nvPr/>
        </p:nvCxnSpPr>
        <p:spPr>
          <a:xfrm>
            <a:off x="0" y="5141912"/>
            <a:ext cx="9144000" cy="1588"/>
          </a:xfrm>
          <a:prstGeom prst="line">
            <a:avLst/>
          </a:prstGeom>
          <a:ln w="47625" cap="flat" cmpd="sng" algn="ctr">
            <a:solidFill>
              <a:srgbClr val="D2373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9" name="Title Placeholder 2">
            <a:extLst>
              <a:ext uri="{FF2B5EF4-FFF2-40B4-BE49-F238E27FC236}">
                <a16:creationId xmlns:a16="http://schemas.microsoft.com/office/drawing/2014/main" id="{0E10FAB1-4502-E541-B6EF-913D09D268C1}"/>
              </a:ext>
            </a:extLst>
          </p:cNvPr>
          <p:cNvSpPr>
            <a:spLocks noGrp="1"/>
          </p:cNvSpPr>
          <p:nvPr>
            <p:ph type="title"/>
          </p:nvPr>
        </p:nvSpPr>
        <p:spPr>
          <a:xfrm>
            <a:off x="228600" y="3314284"/>
            <a:ext cx="8686800" cy="590931"/>
          </a:xfrm>
          <a:prstGeom prst="rect">
            <a:avLst/>
          </a:prstGeom>
        </p:spPr>
        <p:txBody>
          <a:bodyPr vert="horz" lIns="91440" tIns="45720" rIns="91440" bIns="45720" rtlCol="0" anchor="b">
            <a:noAutofit/>
          </a:bodyPr>
          <a:lstStyle>
            <a:lvl1pPr algn="ctr">
              <a:defRPr sz="3600">
                <a:solidFill>
                  <a:schemeClr val="bg1"/>
                </a:solidFill>
              </a:defRPr>
            </a:lvl1pPr>
          </a:lstStyle>
          <a:p>
            <a:r>
              <a:rPr lang="en-US"/>
              <a:t>Click to edit Master title style</a:t>
            </a:r>
            <a:endParaRPr lang="en-US" dirty="0"/>
          </a:p>
        </p:txBody>
      </p:sp>
      <p:pic>
        <p:nvPicPr>
          <p:cNvPr id="10" name="Picture 9">
            <a:extLst>
              <a:ext uri="{FF2B5EF4-FFF2-40B4-BE49-F238E27FC236}">
                <a16:creationId xmlns:a16="http://schemas.microsoft.com/office/drawing/2014/main" id="{2948E742-3604-4A40-9CF2-5DB4258C67E8}"/>
              </a:ext>
            </a:extLst>
          </p:cNvPr>
          <p:cNvPicPr>
            <a:picLocks noChangeAspect="1"/>
          </p:cNvPicPr>
          <p:nvPr/>
        </p:nvPicPr>
        <p:blipFill>
          <a:blip r:embed="rId3"/>
          <a:stretch>
            <a:fillRect/>
          </a:stretch>
        </p:blipFill>
        <p:spPr>
          <a:xfrm>
            <a:off x="2930117" y="4719264"/>
            <a:ext cx="3283767" cy="274320"/>
          </a:xfrm>
          <a:prstGeom prst="rect">
            <a:avLst/>
          </a:prstGeom>
        </p:spPr>
      </p:pic>
      <p:sp>
        <p:nvSpPr>
          <p:cNvPr id="11" name="Text Placeholder 9">
            <a:extLst>
              <a:ext uri="{FF2B5EF4-FFF2-40B4-BE49-F238E27FC236}">
                <a16:creationId xmlns:a16="http://schemas.microsoft.com/office/drawing/2014/main" id="{B2816D66-92AD-0B4F-B32C-40BE751CC2C3}"/>
              </a:ext>
            </a:extLst>
          </p:cNvPr>
          <p:cNvSpPr>
            <a:spLocks noGrp="1"/>
          </p:cNvSpPr>
          <p:nvPr>
            <p:ph type="body" sz="quarter" idx="10"/>
          </p:nvPr>
        </p:nvSpPr>
        <p:spPr>
          <a:xfrm>
            <a:off x="228600" y="3920894"/>
            <a:ext cx="8686800" cy="457200"/>
          </a:xfrm>
          <a:prstGeom prst="rect">
            <a:avLst/>
          </a:prstGeom>
        </p:spPr>
        <p:txBody>
          <a:bodyPr/>
          <a:lstStyle>
            <a:lvl1pPr marL="0" indent="0" algn="ctr">
              <a:buNone/>
              <a:defRPr sz="16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a:t>Edit Master text styles</a:t>
            </a:r>
          </a:p>
        </p:txBody>
      </p:sp>
      <p:pic>
        <p:nvPicPr>
          <p:cNvPr id="13" name="Picture 12">
            <a:extLst>
              <a:ext uri="{FF2B5EF4-FFF2-40B4-BE49-F238E27FC236}">
                <a16:creationId xmlns:a16="http://schemas.microsoft.com/office/drawing/2014/main" id="{ED94900E-7FF4-4243-A89B-23F21C033E89}"/>
              </a:ext>
            </a:extLst>
          </p:cNvPr>
          <p:cNvPicPr>
            <a:picLocks noChangeAspect="1"/>
          </p:cNvPicPr>
          <p:nvPr/>
        </p:nvPicPr>
        <p:blipFill>
          <a:blip r:embed="rId4"/>
          <a:stretch>
            <a:fillRect/>
          </a:stretch>
        </p:blipFill>
        <p:spPr>
          <a:xfrm>
            <a:off x="930120" y="533832"/>
            <a:ext cx="2270280" cy="472975"/>
          </a:xfrm>
          <a:prstGeom prst="rect">
            <a:avLst/>
          </a:prstGeom>
        </p:spPr>
      </p:pic>
      <p:pic>
        <p:nvPicPr>
          <p:cNvPr id="12" name="Picture 11" descr="Building.jpg">
            <a:extLst>
              <a:ext uri="{FF2B5EF4-FFF2-40B4-BE49-F238E27FC236}">
                <a16:creationId xmlns:a16="http://schemas.microsoft.com/office/drawing/2014/main" id="{BA7DFF96-A4D7-9740-8CAB-8DDB3B6A892D}"/>
              </a:ext>
            </a:extLst>
          </p:cNvPr>
          <p:cNvPicPr>
            <a:picLocks noChangeAspect="1"/>
          </p:cNvPicPr>
          <p:nvPr/>
        </p:nvPicPr>
        <p:blipFill>
          <a:blip r:embed="rId2"/>
          <a:stretch>
            <a:fillRect/>
          </a:stretch>
        </p:blipFill>
        <p:spPr>
          <a:xfrm>
            <a:off x="0" y="0"/>
            <a:ext cx="9144000" cy="5143500"/>
          </a:xfrm>
          <a:prstGeom prst="rect">
            <a:avLst/>
          </a:prstGeom>
        </p:spPr>
      </p:pic>
      <p:sp>
        <p:nvSpPr>
          <p:cNvPr id="14" name="Rectangle 13">
            <a:extLst>
              <a:ext uri="{FF2B5EF4-FFF2-40B4-BE49-F238E27FC236}">
                <a16:creationId xmlns:a16="http://schemas.microsoft.com/office/drawing/2014/main" id="{A19F7AC4-2948-864E-B677-F5F54986D68C}"/>
              </a:ext>
            </a:extLst>
          </p:cNvPr>
          <p:cNvSpPr/>
          <p:nvPr/>
        </p:nvSpPr>
        <p:spPr>
          <a:xfrm>
            <a:off x="0" y="3075546"/>
            <a:ext cx="9144000" cy="2067953"/>
          </a:xfrm>
          <a:prstGeom prst="rect">
            <a:avLst/>
          </a:prstGeom>
          <a:solidFill>
            <a:srgbClr val="D52C0E">
              <a:alpha val="78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C4362C"/>
              </a:solidFill>
            </a:endParaRPr>
          </a:p>
        </p:txBody>
      </p:sp>
      <p:cxnSp>
        <p:nvCxnSpPr>
          <p:cNvPr id="15" name="Straight Connector 14">
            <a:extLst>
              <a:ext uri="{FF2B5EF4-FFF2-40B4-BE49-F238E27FC236}">
                <a16:creationId xmlns:a16="http://schemas.microsoft.com/office/drawing/2014/main" id="{BF737840-DEEC-BB43-A5D6-0059C474BD45}"/>
              </a:ext>
            </a:extLst>
          </p:cNvPr>
          <p:cNvCxnSpPr/>
          <p:nvPr/>
        </p:nvCxnSpPr>
        <p:spPr>
          <a:xfrm>
            <a:off x="0" y="5141912"/>
            <a:ext cx="9144000" cy="1588"/>
          </a:xfrm>
          <a:prstGeom prst="line">
            <a:avLst/>
          </a:prstGeom>
          <a:ln w="47625" cap="flat" cmpd="sng" algn="ctr">
            <a:solidFill>
              <a:srgbClr val="D2373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6" name="Picture 15">
            <a:extLst>
              <a:ext uri="{FF2B5EF4-FFF2-40B4-BE49-F238E27FC236}">
                <a16:creationId xmlns:a16="http://schemas.microsoft.com/office/drawing/2014/main" id="{FAB66F23-4C45-5E4E-92C6-15F8654F2A64}"/>
              </a:ext>
            </a:extLst>
          </p:cNvPr>
          <p:cNvPicPr>
            <a:picLocks noChangeAspect="1"/>
          </p:cNvPicPr>
          <p:nvPr/>
        </p:nvPicPr>
        <p:blipFill>
          <a:blip r:embed="rId3"/>
          <a:stretch>
            <a:fillRect/>
          </a:stretch>
        </p:blipFill>
        <p:spPr>
          <a:xfrm>
            <a:off x="2930117" y="4719264"/>
            <a:ext cx="3283767" cy="274320"/>
          </a:xfrm>
          <a:prstGeom prst="rect">
            <a:avLst/>
          </a:prstGeom>
        </p:spPr>
      </p:pic>
      <p:pic>
        <p:nvPicPr>
          <p:cNvPr id="17" name="Picture 16">
            <a:extLst>
              <a:ext uri="{FF2B5EF4-FFF2-40B4-BE49-F238E27FC236}">
                <a16:creationId xmlns:a16="http://schemas.microsoft.com/office/drawing/2014/main" id="{26D8133C-86FA-ED4E-BFE7-699F59F3D09F}"/>
              </a:ext>
            </a:extLst>
          </p:cNvPr>
          <p:cNvPicPr>
            <a:picLocks noChangeAspect="1"/>
          </p:cNvPicPr>
          <p:nvPr/>
        </p:nvPicPr>
        <p:blipFill>
          <a:blip r:embed="rId4"/>
          <a:stretch>
            <a:fillRect/>
          </a:stretch>
        </p:blipFill>
        <p:spPr>
          <a:xfrm>
            <a:off x="930120" y="533832"/>
            <a:ext cx="2270280" cy="472975"/>
          </a:xfrm>
          <a:prstGeom prst="rect">
            <a:avLst/>
          </a:prstGeom>
        </p:spPr>
      </p:pic>
      <p:pic>
        <p:nvPicPr>
          <p:cNvPr id="18" name="Picture 17">
            <a:extLst>
              <a:ext uri="{FF2B5EF4-FFF2-40B4-BE49-F238E27FC236}">
                <a16:creationId xmlns:a16="http://schemas.microsoft.com/office/drawing/2014/main" id="{A40AFD70-0C69-A443-A783-F5DADA2B0A91}"/>
              </a:ext>
            </a:extLst>
          </p:cNvPr>
          <p:cNvPicPr>
            <a:picLocks noChangeAspect="1"/>
          </p:cNvPicPr>
          <p:nvPr userDrawn="1"/>
        </p:nvPicPr>
        <p:blipFill>
          <a:blip r:embed="rId5"/>
          <a:srcRect/>
          <a:stretch/>
        </p:blipFill>
        <p:spPr>
          <a:xfrm>
            <a:off x="0" y="728"/>
            <a:ext cx="9144000" cy="5143500"/>
          </a:xfrm>
          <a:prstGeom prst="rect">
            <a:avLst/>
          </a:prstGeom>
        </p:spPr>
      </p:pic>
      <p:sp>
        <p:nvSpPr>
          <p:cNvPr id="19" name="Rectangle 18">
            <a:extLst>
              <a:ext uri="{FF2B5EF4-FFF2-40B4-BE49-F238E27FC236}">
                <a16:creationId xmlns:a16="http://schemas.microsoft.com/office/drawing/2014/main" id="{72A60D2D-D0F3-6B44-ABEA-4E1B3B169B3B}"/>
              </a:ext>
            </a:extLst>
          </p:cNvPr>
          <p:cNvSpPr/>
          <p:nvPr userDrawn="1"/>
        </p:nvSpPr>
        <p:spPr>
          <a:xfrm>
            <a:off x="0" y="3075546"/>
            <a:ext cx="9144000" cy="2067953"/>
          </a:xfrm>
          <a:prstGeom prst="rect">
            <a:avLst/>
          </a:prstGeom>
          <a:solidFill>
            <a:srgbClr val="D52C0E">
              <a:alpha val="78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C4362C"/>
              </a:solidFill>
            </a:endParaRPr>
          </a:p>
        </p:txBody>
      </p:sp>
      <p:cxnSp>
        <p:nvCxnSpPr>
          <p:cNvPr id="20" name="Straight Connector 19">
            <a:extLst>
              <a:ext uri="{FF2B5EF4-FFF2-40B4-BE49-F238E27FC236}">
                <a16:creationId xmlns:a16="http://schemas.microsoft.com/office/drawing/2014/main" id="{AFE4AA0D-CD2C-A44D-8B8D-5D2AE06EC057}"/>
              </a:ext>
            </a:extLst>
          </p:cNvPr>
          <p:cNvCxnSpPr/>
          <p:nvPr userDrawn="1"/>
        </p:nvCxnSpPr>
        <p:spPr>
          <a:xfrm>
            <a:off x="0" y="5141912"/>
            <a:ext cx="9144000" cy="1588"/>
          </a:xfrm>
          <a:prstGeom prst="line">
            <a:avLst/>
          </a:prstGeom>
          <a:ln w="47625" cap="flat" cmpd="sng" algn="ctr">
            <a:solidFill>
              <a:srgbClr val="D2373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22" name="Picture 21">
            <a:extLst>
              <a:ext uri="{FF2B5EF4-FFF2-40B4-BE49-F238E27FC236}">
                <a16:creationId xmlns:a16="http://schemas.microsoft.com/office/drawing/2014/main" id="{64815842-2978-994A-AAF8-0E9F1317D685}"/>
              </a:ext>
            </a:extLst>
          </p:cNvPr>
          <p:cNvPicPr>
            <a:picLocks noChangeAspect="1"/>
          </p:cNvPicPr>
          <p:nvPr userDrawn="1"/>
        </p:nvPicPr>
        <p:blipFill>
          <a:blip r:embed="rId4"/>
          <a:stretch>
            <a:fillRect/>
          </a:stretch>
        </p:blipFill>
        <p:spPr>
          <a:xfrm>
            <a:off x="930120" y="533832"/>
            <a:ext cx="2270280" cy="472975"/>
          </a:xfrm>
          <a:prstGeom prst="rect">
            <a:avLst/>
          </a:prstGeom>
        </p:spPr>
      </p:pic>
      <p:sp>
        <p:nvSpPr>
          <p:cNvPr id="2" name="TextBox 1">
            <a:extLst>
              <a:ext uri="{FF2B5EF4-FFF2-40B4-BE49-F238E27FC236}">
                <a16:creationId xmlns:a16="http://schemas.microsoft.com/office/drawing/2014/main" id="{18899AEC-3A8B-4158-9FFA-1E940C21136E}"/>
              </a:ext>
            </a:extLst>
          </p:cNvPr>
          <p:cNvSpPr txBox="1"/>
          <p:nvPr userDrawn="1"/>
        </p:nvSpPr>
        <p:spPr>
          <a:xfrm>
            <a:off x="6669341" y="4851032"/>
            <a:ext cx="2671864" cy="346536"/>
          </a:xfrm>
          <a:prstGeom prst="rect">
            <a:avLst/>
          </a:prstGeom>
          <a:noFill/>
          <a:ln>
            <a:noFill/>
          </a:ln>
        </p:spPr>
        <p:txBody>
          <a:bodyPr wrap="square" tIns="91440" bIns="91440" rtlCol="0">
            <a:noAutofit/>
          </a:bodyPr>
          <a:lstStyle/>
          <a:p>
            <a:pPr algn="ctr"/>
            <a:r>
              <a:rPr lang="en-US" sz="1000" dirty="0">
                <a:solidFill>
                  <a:schemeClr val="tx1"/>
                </a:solidFill>
              </a:rPr>
              <a:t>Magelli Office of Experiential Learning</a:t>
            </a:r>
          </a:p>
        </p:txBody>
      </p:sp>
    </p:spTree>
    <p:extLst>
      <p:ext uri="{BB962C8B-B14F-4D97-AF65-F5344CB8AC3E}">
        <p14:creationId xmlns:p14="http://schemas.microsoft.com/office/powerpoint/2010/main" val="195334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 Option 2">
    <p:spTree>
      <p:nvGrpSpPr>
        <p:cNvPr id="1" name=""/>
        <p:cNvGrpSpPr/>
        <p:nvPr/>
      </p:nvGrpSpPr>
      <p:grpSpPr>
        <a:xfrm>
          <a:off x="0" y="0"/>
          <a:ext cx="0" cy="0"/>
          <a:chOff x="0" y="0"/>
          <a:chExt cx="0" cy="0"/>
        </a:xfrm>
      </p:grpSpPr>
      <p:pic>
        <p:nvPicPr>
          <p:cNvPr id="5" name="Picture 4" descr="BIF interior.jpg"/>
          <p:cNvPicPr>
            <a:picLocks noChangeAspect="1"/>
          </p:cNvPicPr>
          <p:nvPr/>
        </p:nvPicPr>
        <p:blipFill>
          <a:blip r:embed="rId2"/>
          <a:stretch>
            <a:fillRect/>
          </a:stretch>
        </p:blipFill>
        <p:spPr>
          <a:xfrm>
            <a:off x="0" y="0"/>
            <a:ext cx="9144000" cy="5143500"/>
          </a:xfrm>
          <a:prstGeom prst="rect">
            <a:avLst/>
          </a:prstGeom>
          <a:ln>
            <a:noFill/>
          </a:ln>
        </p:spPr>
      </p:pic>
      <p:sp>
        <p:nvSpPr>
          <p:cNvPr id="6" name="Rectangle 5"/>
          <p:cNvSpPr/>
          <p:nvPr/>
        </p:nvSpPr>
        <p:spPr>
          <a:xfrm>
            <a:off x="0" y="1399350"/>
            <a:ext cx="9144000" cy="2344801"/>
          </a:xfrm>
          <a:prstGeom prst="rect">
            <a:avLst/>
          </a:prstGeom>
          <a:solidFill>
            <a:srgbClr val="D52C0E">
              <a:alpha val="78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C4362C"/>
              </a:solidFill>
              <a:latin typeface="Arial" charset="0"/>
              <a:ea typeface="Arial" charset="0"/>
              <a:cs typeface="Arial" charset="0"/>
            </a:endParaRPr>
          </a:p>
        </p:txBody>
      </p:sp>
      <p:sp>
        <p:nvSpPr>
          <p:cNvPr id="2" name="Title 1"/>
          <p:cNvSpPr>
            <a:spLocks noGrp="1"/>
          </p:cNvSpPr>
          <p:nvPr>
            <p:ph type="title"/>
          </p:nvPr>
        </p:nvSpPr>
        <p:spPr>
          <a:xfrm>
            <a:off x="228600" y="1885950"/>
            <a:ext cx="8686800" cy="685800"/>
          </a:xfrm>
        </p:spPr>
        <p:txBody>
          <a:bodyPr rIns="0" bIns="91440" anchor="b"/>
          <a:lstStyle>
            <a:lvl1pPr algn="ctr">
              <a:defRPr sz="3600">
                <a:solidFill>
                  <a:schemeClr val="bg1"/>
                </a:solidFill>
              </a:defRPr>
            </a:lvl1pPr>
          </a:lstStyle>
          <a:p>
            <a:r>
              <a:rPr lang="en-US"/>
              <a:t>Click to edit Master title style</a:t>
            </a:r>
            <a:endParaRPr lang="en-US" dirty="0"/>
          </a:p>
        </p:txBody>
      </p:sp>
      <p:sp>
        <p:nvSpPr>
          <p:cNvPr id="10" name="Text Placeholder 9"/>
          <p:cNvSpPr>
            <a:spLocks noGrp="1"/>
          </p:cNvSpPr>
          <p:nvPr>
            <p:ph type="body" sz="quarter" idx="10" hasCustomPrompt="1"/>
          </p:nvPr>
        </p:nvSpPr>
        <p:spPr>
          <a:xfrm>
            <a:off x="228600" y="2571750"/>
            <a:ext cx="8686800" cy="833438"/>
          </a:xfrm>
        </p:spPr>
        <p:txBody>
          <a:bodyPr tIns="91440"/>
          <a:lstStyle>
            <a:lvl1pPr marL="0" indent="0" algn="ctr">
              <a:spcBef>
                <a:spcPts val="0"/>
              </a:spcBef>
              <a:buNone/>
              <a:defRPr sz="1600">
                <a:solidFill>
                  <a:schemeClr val="bg1"/>
                </a:solidFill>
              </a:defRPr>
            </a:lvl1pPr>
          </a:lstStyle>
          <a:p>
            <a:r>
              <a:rPr lang="en-US" dirty="0"/>
              <a:t>Month ## ####, ##:##–##:## AM/PM</a:t>
            </a:r>
          </a:p>
          <a:p>
            <a:r>
              <a:rPr lang="en-US" dirty="0"/>
              <a:t>Location</a:t>
            </a:r>
          </a:p>
        </p:txBody>
      </p:sp>
      <p:pic>
        <p:nvPicPr>
          <p:cNvPr id="4" name="Picture 3">
            <a:extLst>
              <a:ext uri="{FF2B5EF4-FFF2-40B4-BE49-F238E27FC236}">
                <a16:creationId xmlns:a16="http://schemas.microsoft.com/office/drawing/2014/main" id="{3899A8B3-F42D-1349-BF79-147675851E67}"/>
              </a:ext>
            </a:extLst>
          </p:cNvPr>
          <p:cNvPicPr>
            <a:picLocks noChangeAspect="1"/>
          </p:cNvPicPr>
          <p:nvPr/>
        </p:nvPicPr>
        <p:blipFill>
          <a:blip r:embed="rId3"/>
          <a:stretch>
            <a:fillRect/>
          </a:stretch>
        </p:blipFill>
        <p:spPr>
          <a:xfrm>
            <a:off x="930120" y="533832"/>
            <a:ext cx="2267712" cy="472440"/>
          </a:xfrm>
          <a:prstGeom prst="rect">
            <a:avLst/>
          </a:prstGeom>
        </p:spPr>
      </p:pic>
      <p:pic>
        <p:nvPicPr>
          <p:cNvPr id="13" name="Picture 12">
            <a:extLst>
              <a:ext uri="{FF2B5EF4-FFF2-40B4-BE49-F238E27FC236}">
                <a16:creationId xmlns:a16="http://schemas.microsoft.com/office/drawing/2014/main" id="{62859708-ED06-B341-B81A-185FA4230394}"/>
              </a:ext>
            </a:extLst>
          </p:cNvPr>
          <p:cNvPicPr>
            <a:picLocks noChangeAspect="1"/>
          </p:cNvPicPr>
          <p:nvPr/>
        </p:nvPicPr>
        <p:blipFill>
          <a:blip r:embed="rId4"/>
          <a:stretch>
            <a:fillRect/>
          </a:stretch>
        </p:blipFill>
        <p:spPr>
          <a:xfrm>
            <a:off x="2930117" y="4719264"/>
            <a:ext cx="3283767" cy="274320"/>
          </a:xfrm>
          <a:prstGeom prst="rect">
            <a:avLst/>
          </a:prstGeom>
          <a:effectLst>
            <a:outerShdw blurRad="203200" sx="104000" sy="104000" algn="ctr" rotWithShape="0">
              <a:prstClr val="black">
                <a:alpha val="76000"/>
              </a:prstClr>
            </a:outerShdw>
          </a:effectLst>
        </p:spPr>
      </p:pic>
      <p:pic>
        <p:nvPicPr>
          <p:cNvPr id="8" name="Picture 7" descr="BIF interior.jpg">
            <a:extLst>
              <a:ext uri="{FF2B5EF4-FFF2-40B4-BE49-F238E27FC236}">
                <a16:creationId xmlns:a16="http://schemas.microsoft.com/office/drawing/2014/main" id="{9095CB4F-07E6-514B-A6BA-E37D007FA72D}"/>
              </a:ext>
            </a:extLst>
          </p:cNvPr>
          <p:cNvPicPr>
            <a:picLocks noChangeAspect="1"/>
          </p:cNvPicPr>
          <p:nvPr/>
        </p:nvPicPr>
        <p:blipFill>
          <a:blip r:embed="rId2"/>
          <a:stretch>
            <a:fillRect/>
          </a:stretch>
        </p:blipFill>
        <p:spPr>
          <a:xfrm>
            <a:off x="0" y="0"/>
            <a:ext cx="9144000" cy="5143500"/>
          </a:xfrm>
          <a:prstGeom prst="rect">
            <a:avLst/>
          </a:prstGeom>
          <a:ln>
            <a:noFill/>
          </a:ln>
        </p:spPr>
      </p:pic>
      <p:sp>
        <p:nvSpPr>
          <p:cNvPr id="9" name="Rectangle 8">
            <a:extLst>
              <a:ext uri="{FF2B5EF4-FFF2-40B4-BE49-F238E27FC236}">
                <a16:creationId xmlns:a16="http://schemas.microsoft.com/office/drawing/2014/main" id="{CD1051C1-3C4A-114A-BEAA-F85C009B68F4}"/>
              </a:ext>
            </a:extLst>
          </p:cNvPr>
          <p:cNvSpPr/>
          <p:nvPr/>
        </p:nvSpPr>
        <p:spPr>
          <a:xfrm>
            <a:off x="0" y="1399350"/>
            <a:ext cx="9144000" cy="2344801"/>
          </a:xfrm>
          <a:prstGeom prst="rect">
            <a:avLst/>
          </a:prstGeom>
          <a:solidFill>
            <a:srgbClr val="D52C0E">
              <a:alpha val="78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C4362C"/>
              </a:solidFill>
              <a:latin typeface="Arial" charset="0"/>
              <a:ea typeface="Arial" charset="0"/>
              <a:cs typeface="Arial" charset="0"/>
            </a:endParaRPr>
          </a:p>
        </p:txBody>
      </p:sp>
      <p:pic>
        <p:nvPicPr>
          <p:cNvPr id="11" name="Picture 10">
            <a:extLst>
              <a:ext uri="{FF2B5EF4-FFF2-40B4-BE49-F238E27FC236}">
                <a16:creationId xmlns:a16="http://schemas.microsoft.com/office/drawing/2014/main" id="{6834D7EB-5F18-7C4D-AED3-FEF1DCAE0665}"/>
              </a:ext>
            </a:extLst>
          </p:cNvPr>
          <p:cNvPicPr>
            <a:picLocks noChangeAspect="1"/>
          </p:cNvPicPr>
          <p:nvPr/>
        </p:nvPicPr>
        <p:blipFill>
          <a:blip r:embed="rId3"/>
          <a:stretch>
            <a:fillRect/>
          </a:stretch>
        </p:blipFill>
        <p:spPr>
          <a:xfrm>
            <a:off x="930120" y="533832"/>
            <a:ext cx="2267712" cy="472440"/>
          </a:xfrm>
          <a:prstGeom prst="rect">
            <a:avLst/>
          </a:prstGeom>
        </p:spPr>
      </p:pic>
      <p:pic>
        <p:nvPicPr>
          <p:cNvPr id="12" name="Picture 11">
            <a:extLst>
              <a:ext uri="{FF2B5EF4-FFF2-40B4-BE49-F238E27FC236}">
                <a16:creationId xmlns:a16="http://schemas.microsoft.com/office/drawing/2014/main" id="{6003D9DB-E592-9B47-AF44-597DFFA735B5}"/>
              </a:ext>
            </a:extLst>
          </p:cNvPr>
          <p:cNvPicPr>
            <a:picLocks noChangeAspect="1"/>
          </p:cNvPicPr>
          <p:nvPr/>
        </p:nvPicPr>
        <p:blipFill>
          <a:blip r:embed="rId4"/>
          <a:stretch>
            <a:fillRect/>
          </a:stretch>
        </p:blipFill>
        <p:spPr>
          <a:xfrm>
            <a:off x="2930117" y="4719264"/>
            <a:ext cx="3283767" cy="274320"/>
          </a:xfrm>
          <a:prstGeom prst="rect">
            <a:avLst/>
          </a:prstGeom>
          <a:effectLst>
            <a:outerShdw blurRad="203200" sx="104000" sy="104000" algn="ctr" rotWithShape="0">
              <a:prstClr val="black">
                <a:alpha val="76000"/>
              </a:prstClr>
            </a:outerShdw>
          </a:effectLst>
        </p:spPr>
      </p:pic>
      <p:pic>
        <p:nvPicPr>
          <p:cNvPr id="14" name="Picture 13" descr="BIF interior.jpg">
            <a:extLst>
              <a:ext uri="{FF2B5EF4-FFF2-40B4-BE49-F238E27FC236}">
                <a16:creationId xmlns:a16="http://schemas.microsoft.com/office/drawing/2014/main" id="{EC07C181-72FE-D545-BB07-1BBA17290C2A}"/>
              </a:ext>
            </a:extLst>
          </p:cNvPr>
          <p:cNvPicPr>
            <a:picLocks noChangeAspect="1"/>
          </p:cNvPicPr>
          <p:nvPr userDrawn="1"/>
        </p:nvPicPr>
        <p:blipFill>
          <a:blip r:embed="rId2"/>
          <a:stretch>
            <a:fillRect/>
          </a:stretch>
        </p:blipFill>
        <p:spPr>
          <a:xfrm>
            <a:off x="0" y="0"/>
            <a:ext cx="9144000" cy="5143500"/>
          </a:xfrm>
          <a:prstGeom prst="rect">
            <a:avLst/>
          </a:prstGeom>
          <a:ln>
            <a:noFill/>
          </a:ln>
        </p:spPr>
      </p:pic>
      <p:sp>
        <p:nvSpPr>
          <p:cNvPr id="15" name="Rectangle 14">
            <a:extLst>
              <a:ext uri="{FF2B5EF4-FFF2-40B4-BE49-F238E27FC236}">
                <a16:creationId xmlns:a16="http://schemas.microsoft.com/office/drawing/2014/main" id="{49DC9D46-0A4D-204F-90BA-37A1D89585B9}"/>
              </a:ext>
            </a:extLst>
          </p:cNvPr>
          <p:cNvSpPr/>
          <p:nvPr userDrawn="1"/>
        </p:nvSpPr>
        <p:spPr>
          <a:xfrm>
            <a:off x="0" y="1399350"/>
            <a:ext cx="9144000" cy="2344801"/>
          </a:xfrm>
          <a:prstGeom prst="rect">
            <a:avLst/>
          </a:prstGeom>
          <a:solidFill>
            <a:srgbClr val="D52C0E">
              <a:alpha val="78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C4362C"/>
              </a:solidFill>
              <a:latin typeface="Arial" charset="0"/>
              <a:ea typeface="Arial" charset="0"/>
              <a:cs typeface="Arial" charset="0"/>
            </a:endParaRPr>
          </a:p>
        </p:txBody>
      </p:sp>
      <p:pic>
        <p:nvPicPr>
          <p:cNvPr id="16" name="Picture 15">
            <a:extLst>
              <a:ext uri="{FF2B5EF4-FFF2-40B4-BE49-F238E27FC236}">
                <a16:creationId xmlns:a16="http://schemas.microsoft.com/office/drawing/2014/main" id="{2837267A-B842-2B40-ABC4-CB938248A768}"/>
              </a:ext>
            </a:extLst>
          </p:cNvPr>
          <p:cNvPicPr>
            <a:picLocks noChangeAspect="1"/>
          </p:cNvPicPr>
          <p:nvPr userDrawn="1"/>
        </p:nvPicPr>
        <p:blipFill>
          <a:blip r:embed="rId3"/>
          <a:stretch>
            <a:fillRect/>
          </a:stretch>
        </p:blipFill>
        <p:spPr>
          <a:xfrm>
            <a:off x="930120" y="533832"/>
            <a:ext cx="2267712" cy="472440"/>
          </a:xfrm>
          <a:prstGeom prst="rect">
            <a:avLst/>
          </a:prstGeom>
        </p:spPr>
      </p:pic>
      <p:sp>
        <p:nvSpPr>
          <p:cNvPr id="18" name="TextBox 17">
            <a:extLst>
              <a:ext uri="{FF2B5EF4-FFF2-40B4-BE49-F238E27FC236}">
                <a16:creationId xmlns:a16="http://schemas.microsoft.com/office/drawing/2014/main" id="{BC94DFC3-D50F-4EEB-9820-8F5B2B1A2C5E}"/>
              </a:ext>
            </a:extLst>
          </p:cNvPr>
          <p:cNvSpPr txBox="1"/>
          <p:nvPr userDrawn="1"/>
        </p:nvSpPr>
        <p:spPr>
          <a:xfrm>
            <a:off x="3313890" y="3420534"/>
            <a:ext cx="2671864" cy="181583"/>
          </a:xfrm>
          <a:prstGeom prst="rect">
            <a:avLst/>
          </a:prstGeom>
          <a:noFill/>
          <a:ln>
            <a:noFill/>
          </a:ln>
        </p:spPr>
        <p:txBody>
          <a:bodyPr wrap="square" tIns="91440" bIns="91440" rtlCol="0">
            <a:noAutofit/>
          </a:bodyPr>
          <a:lstStyle/>
          <a:p>
            <a:pPr algn="ctr"/>
            <a:r>
              <a:rPr lang="en-US" sz="1000" dirty="0">
                <a:solidFill>
                  <a:schemeClr val="tx1"/>
                </a:solidFill>
              </a:rPr>
              <a:t>Magelli Office of Experiential Learning</a:t>
            </a:r>
          </a:p>
        </p:txBody>
      </p:sp>
    </p:spTree>
    <p:extLst>
      <p:ext uri="{BB962C8B-B14F-4D97-AF65-F5344CB8AC3E}">
        <p14:creationId xmlns:p14="http://schemas.microsoft.com/office/powerpoint/2010/main" val="4124812615"/>
      </p:ext>
    </p:extLst>
  </p:cSld>
  <p:clrMapOvr>
    <a:masterClrMapping/>
  </p:clrMapOvr>
  <p:extLst>
    <p:ext uri="{DCECCB84-F9BA-43D5-87BE-67443E8EF086}">
      <p15:sldGuideLst xmlns:p15="http://schemas.microsoft.com/office/powerpoint/2012/main">
        <p15:guide id="5" pos="2880" userDrawn="1">
          <p15:clr>
            <a:srgbClr val="FBAE40"/>
          </p15:clr>
        </p15:guide>
        <p15:guide id="6" orient="horz" pos="16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Main Section">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E448F4C-8663-4CDF-8EAD-3FC5DBD6AA7F}"/>
              </a:ext>
            </a:extLst>
          </p:cNvPr>
          <p:cNvSpPr/>
          <p:nvPr/>
        </p:nvSpPr>
        <p:spPr>
          <a:xfrm>
            <a:off x="7395210" y="0"/>
            <a:ext cx="1748790" cy="9296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algn="l"/>
            <a:endParaRPr lang="en-US" sz="1100" dirty="0">
              <a:solidFill>
                <a:schemeClr val="tx1"/>
              </a:solidFill>
            </a:endParaRPr>
          </a:p>
        </p:txBody>
      </p:sp>
      <p:sp>
        <p:nvSpPr>
          <p:cNvPr id="2" name="Title 1"/>
          <p:cNvSpPr>
            <a:spLocks noGrp="1"/>
          </p:cNvSpPr>
          <p:nvPr>
            <p:ph type="title" hasCustomPrompt="1"/>
          </p:nvPr>
        </p:nvSpPr>
        <p:spPr>
          <a:xfrm>
            <a:off x="722313" y="1549400"/>
            <a:ext cx="7772400" cy="1022350"/>
          </a:xfrm>
        </p:spPr>
        <p:txBody>
          <a:bodyPr rIns="0" bIns="91440" anchor="b">
            <a:noAutofit/>
          </a:bodyPr>
          <a:lstStyle>
            <a:lvl1pPr algn="l">
              <a:defRPr sz="3200" b="1" cap="none" spc="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722313" y="2571750"/>
            <a:ext cx="7772400" cy="1125537"/>
          </a:xfrm>
        </p:spPr>
        <p:txBody>
          <a:bodyPr tIns="91440" anchor="t"/>
          <a:lstStyle>
            <a:lvl1pPr marL="0" indent="0">
              <a:spcBef>
                <a:spcPts val="0"/>
              </a:spcBef>
              <a:spcAft>
                <a:spcPts val="400"/>
              </a:spcAft>
              <a:buFont typeface="+mj-lt"/>
              <a:buNone/>
              <a:defRPr sz="2000">
                <a:solidFill>
                  <a:schemeClr val="accent2">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Footer Placeholder 3">
            <a:extLst>
              <a:ext uri="{FF2B5EF4-FFF2-40B4-BE49-F238E27FC236}">
                <a16:creationId xmlns:a16="http://schemas.microsoft.com/office/drawing/2014/main" id="{3EC11C08-32E6-4BC6-A385-B6887C50F8F9}"/>
              </a:ext>
            </a:extLst>
          </p:cNvPr>
          <p:cNvSpPr>
            <a:spLocks noGrp="1"/>
          </p:cNvSpPr>
          <p:nvPr>
            <p:ph type="ftr" sz="quarter" idx="10"/>
          </p:nvPr>
        </p:nvSpPr>
        <p:spPr/>
        <p:txBody>
          <a:bodyPr/>
          <a:lstStyle>
            <a:lvl1pPr>
              <a:defRPr>
                <a:solidFill>
                  <a:schemeClr val="accent2">
                    <a:lumMod val="20000"/>
                    <a:lumOff val="80000"/>
                  </a:schemeClr>
                </a:solidFill>
              </a:defRPr>
            </a:lvl1pPr>
          </a:lstStyle>
          <a:p>
            <a:endParaRPr lang="en-US" dirty="0"/>
          </a:p>
        </p:txBody>
      </p:sp>
      <p:sp>
        <p:nvSpPr>
          <p:cNvPr id="5" name="Slide Number Placeholder 4">
            <a:extLst>
              <a:ext uri="{FF2B5EF4-FFF2-40B4-BE49-F238E27FC236}">
                <a16:creationId xmlns:a16="http://schemas.microsoft.com/office/drawing/2014/main" id="{4D9F5876-C7DC-439A-A1DA-D553700E3C55}"/>
              </a:ext>
            </a:extLst>
          </p:cNvPr>
          <p:cNvSpPr>
            <a:spLocks noGrp="1"/>
          </p:cNvSpPr>
          <p:nvPr>
            <p:ph type="sldNum" sz="quarter" idx="11"/>
          </p:nvPr>
        </p:nvSpPr>
        <p:spPr/>
        <p:txBody>
          <a:bodyPr/>
          <a:lstStyle>
            <a:lvl1pPr>
              <a:defRPr>
                <a:solidFill>
                  <a:schemeClr val="accent2">
                    <a:lumMod val="20000"/>
                    <a:lumOff val="80000"/>
                  </a:schemeClr>
                </a:solidFill>
              </a:defRPr>
            </a:lvl1pPr>
          </a:lstStyle>
          <a:p>
            <a:fld id="{2154EA64-C67A-624C-A147-549F97A9164D}" type="slidenum">
              <a:rPr lang="en-US" smtClean="0"/>
              <a:pPr/>
              <a:t>‹#›</a:t>
            </a:fld>
            <a:endParaRPr lang="en-US" dirty="0"/>
          </a:p>
        </p:txBody>
      </p:sp>
      <p:pic>
        <p:nvPicPr>
          <p:cNvPr id="6" name="Picture 5" descr="Block I blue.tif">
            <a:extLst>
              <a:ext uri="{FF2B5EF4-FFF2-40B4-BE49-F238E27FC236}">
                <a16:creationId xmlns:a16="http://schemas.microsoft.com/office/drawing/2014/main" id="{AF3E17EB-41DE-DF4E-A63C-D4098CB3EF32}"/>
              </a:ext>
            </a:extLst>
          </p:cNvPr>
          <p:cNvPicPr>
            <a:picLocks noChangeAspect="1"/>
          </p:cNvPicPr>
          <p:nvPr/>
        </p:nvPicPr>
        <p:blipFill>
          <a:blip r:embed="rId2"/>
          <a:stretch>
            <a:fillRect/>
          </a:stretch>
        </p:blipFill>
        <p:spPr>
          <a:xfrm>
            <a:off x="8598807" y="206374"/>
            <a:ext cx="316593" cy="457200"/>
          </a:xfrm>
          <a:prstGeom prst="rect">
            <a:avLst/>
          </a:prstGeom>
        </p:spPr>
      </p:pic>
      <p:sp>
        <p:nvSpPr>
          <p:cNvPr id="8" name="Rectangle 7">
            <a:extLst>
              <a:ext uri="{FF2B5EF4-FFF2-40B4-BE49-F238E27FC236}">
                <a16:creationId xmlns:a16="http://schemas.microsoft.com/office/drawing/2014/main" id="{CDB851E3-B648-684E-A084-75A83CCFFDE5}"/>
              </a:ext>
            </a:extLst>
          </p:cNvPr>
          <p:cNvSpPr/>
          <p:nvPr/>
        </p:nvSpPr>
        <p:spPr>
          <a:xfrm>
            <a:off x="7395210" y="0"/>
            <a:ext cx="1748790" cy="9296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algn="l"/>
            <a:endParaRPr lang="en-US" sz="1100" dirty="0">
              <a:solidFill>
                <a:schemeClr val="tx1"/>
              </a:solidFill>
            </a:endParaRPr>
          </a:p>
        </p:txBody>
      </p:sp>
      <p:pic>
        <p:nvPicPr>
          <p:cNvPr id="9" name="Picture 8" descr="Block I blue.tif">
            <a:extLst>
              <a:ext uri="{FF2B5EF4-FFF2-40B4-BE49-F238E27FC236}">
                <a16:creationId xmlns:a16="http://schemas.microsoft.com/office/drawing/2014/main" id="{6B7D8DEC-DD39-C646-B93E-D9D38813E7E9}"/>
              </a:ext>
            </a:extLst>
          </p:cNvPr>
          <p:cNvPicPr>
            <a:picLocks noChangeAspect="1"/>
          </p:cNvPicPr>
          <p:nvPr/>
        </p:nvPicPr>
        <p:blipFill>
          <a:blip r:embed="rId2"/>
          <a:stretch>
            <a:fillRect/>
          </a:stretch>
        </p:blipFill>
        <p:spPr>
          <a:xfrm>
            <a:off x="8598807" y="206374"/>
            <a:ext cx="316593" cy="457200"/>
          </a:xfrm>
          <a:prstGeom prst="rect">
            <a:avLst/>
          </a:prstGeom>
        </p:spPr>
      </p:pic>
      <p:sp>
        <p:nvSpPr>
          <p:cNvPr id="10" name="Rectangle 9">
            <a:extLst>
              <a:ext uri="{FF2B5EF4-FFF2-40B4-BE49-F238E27FC236}">
                <a16:creationId xmlns:a16="http://schemas.microsoft.com/office/drawing/2014/main" id="{04ABBF55-3887-7142-BA98-D27ACDEA5886}"/>
              </a:ext>
            </a:extLst>
          </p:cNvPr>
          <p:cNvSpPr/>
          <p:nvPr userDrawn="1"/>
        </p:nvSpPr>
        <p:spPr>
          <a:xfrm>
            <a:off x="7395210" y="0"/>
            <a:ext cx="1748790" cy="9296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algn="l"/>
            <a:endParaRPr lang="en-US" sz="1100" dirty="0">
              <a:solidFill>
                <a:schemeClr val="tx1"/>
              </a:solidFill>
            </a:endParaRPr>
          </a:p>
        </p:txBody>
      </p:sp>
      <p:pic>
        <p:nvPicPr>
          <p:cNvPr id="11" name="Picture 10" descr="Block I blue.tif">
            <a:extLst>
              <a:ext uri="{FF2B5EF4-FFF2-40B4-BE49-F238E27FC236}">
                <a16:creationId xmlns:a16="http://schemas.microsoft.com/office/drawing/2014/main" id="{98D3460F-E542-AA45-A876-DCC933E83768}"/>
              </a:ext>
            </a:extLst>
          </p:cNvPr>
          <p:cNvPicPr>
            <a:picLocks noChangeAspect="1"/>
          </p:cNvPicPr>
          <p:nvPr userDrawn="1"/>
        </p:nvPicPr>
        <p:blipFill>
          <a:blip r:embed="rId2"/>
          <a:stretch>
            <a:fillRect/>
          </a:stretch>
        </p:blipFill>
        <p:spPr>
          <a:xfrm>
            <a:off x="8598807" y="206374"/>
            <a:ext cx="316593" cy="457200"/>
          </a:xfrm>
          <a:prstGeom prst="rect">
            <a:avLst/>
          </a:prstGeom>
        </p:spPr>
      </p:pic>
    </p:spTree>
    <p:extLst>
      <p:ext uri="{BB962C8B-B14F-4D97-AF65-F5344CB8AC3E}">
        <p14:creationId xmlns:p14="http://schemas.microsoft.com/office/powerpoint/2010/main" val="2167260260"/>
      </p:ext>
    </p:extLst>
  </p:cSld>
  <p:clrMapOvr>
    <a:masterClrMapping/>
  </p:clrMapOvr>
  <p:extLst>
    <p:ext uri="{DCECCB84-F9BA-43D5-87BE-67443E8EF086}">
      <p15:sldGuideLst xmlns:p15="http://schemas.microsoft.com/office/powerpoint/2012/main">
        <p15:guide id="1" orient="horz" pos="162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b Section">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571750"/>
            <a:ext cx="7772400" cy="1125537"/>
          </a:xfrm>
        </p:spPr>
        <p:txBody>
          <a:bodyPr tIns="91440" anchor="t"/>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Footer Placeholder 3"/>
          <p:cNvSpPr>
            <a:spLocks noGrp="1"/>
          </p:cNvSpPr>
          <p:nvPr>
            <p:ph type="ftr" sz="quarter" idx="10"/>
          </p:nvPr>
        </p:nvSpPr>
        <p:spPr/>
        <p:txBody>
          <a:bodyPr/>
          <a:lstStyle>
            <a:lvl1pPr>
              <a:defRPr>
                <a:solidFill>
                  <a:schemeClr val="tx1"/>
                </a:solidFill>
              </a:defRPr>
            </a:lvl1pPr>
          </a:lstStyle>
          <a:p>
            <a:endParaRPr lang="en-US" dirty="0"/>
          </a:p>
        </p:txBody>
      </p:sp>
      <p:sp>
        <p:nvSpPr>
          <p:cNvPr id="5" name="Slide Number Placeholder 4"/>
          <p:cNvSpPr>
            <a:spLocks noGrp="1"/>
          </p:cNvSpPr>
          <p:nvPr>
            <p:ph type="sldNum" sz="quarter" idx="11"/>
          </p:nvPr>
        </p:nvSpPr>
        <p:spPr/>
        <p:txBody>
          <a:bodyPr/>
          <a:lstStyle>
            <a:lvl1pPr>
              <a:defRPr>
                <a:solidFill>
                  <a:schemeClr val="tx1"/>
                </a:solidFill>
              </a:defRPr>
            </a:lvl1pPr>
          </a:lstStyle>
          <a:p>
            <a:fld id="{2154EA64-C67A-624C-A147-549F97A9164D}" type="slidenum">
              <a:rPr lang="en-US" smtClean="0"/>
              <a:pPr/>
              <a:t>‹#›</a:t>
            </a:fld>
            <a:endParaRPr lang="en-US" dirty="0"/>
          </a:p>
        </p:txBody>
      </p:sp>
      <p:sp>
        <p:nvSpPr>
          <p:cNvPr id="6" name="Title 5">
            <a:extLst>
              <a:ext uri="{FF2B5EF4-FFF2-40B4-BE49-F238E27FC236}">
                <a16:creationId xmlns:a16="http://schemas.microsoft.com/office/drawing/2014/main" id="{44581AAF-CB3F-1C5B-7C8F-B5CFD82AC23B}"/>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193857308"/>
      </p:ext>
    </p:extLst>
  </p:cSld>
  <p:clrMapOvr>
    <a:masterClrMapping/>
  </p:clrMapOvr>
  <p:extLst>
    <p:ext uri="{DCECCB84-F9BA-43D5-87BE-67443E8EF086}">
      <p15:sldGuideLst xmlns:p15="http://schemas.microsoft.com/office/powerpoint/2012/main">
        <p15:guide id="1" orient="horz" pos="162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28600" y="4476750"/>
            <a:ext cx="8686800" cy="457200"/>
          </a:xfrm>
          <a:ln w="9525">
            <a:solidFill>
              <a:schemeClr val="tx1"/>
            </a:solidFill>
          </a:ln>
        </p:spPr>
        <p:txBody>
          <a:bodyPr lIns="457200" tIns="91440" rIns="457200" bIns="91440" anchor="ctr"/>
          <a:lstStyle>
            <a:lvl1pPr marL="0" indent="0" algn="ctr">
              <a:lnSpc>
                <a:spcPct val="90000"/>
              </a:lnSpc>
              <a:spcBef>
                <a:spcPts val="0"/>
              </a:spcBef>
              <a:buNone/>
              <a:defRPr sz="140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Edit Master text styles</a:t>
            </a:r>
          </a:p>
        </p:txBody>
      </p:sp>
      <p:sp>
        <p:nvSpPr>
          <p:cNvPr id="7" name="Footer Placeholder 6"/>
          <p:cNvSpPr>
            <a:spLocks noGrp="1"/>
          </p:cNvSpPr>
          <p:nvPr>
            <p:ph type="ftr" sz="quarter" idx="12"/>
          </p:nvPr>
        </p:nvSpPr>
        <p:spPr/>
        <p:txBody>
          <a:bodyPr/>
          <a:lstStyle>
            <a:lvl1pPr>
              <a:defRPr>
                <a:solidFill>
                  <a:schemeClr val="tx1"/>
                </a:solidFill>
              </a:defRPr>
            </a:lvl1pPr>
          </a:lstStyle>
          <a:p>
            <a:endParaRPr lang="en-US" dirty="0"/>
          </a:p>
        </p:txBody>
      </p:sp>
      <p:sp>
        <p:nvSpPr>
          <p:cNvPr id="8" name="Slide Number Placeholder 7"/>
          <p:cNvSpPr>
            <a:spLocks noGrp="1"/>
          </p:cNvSpPr>
          <p:nvPr>
            <p:ph type="sldNum" sz="quarter" idx="13"/>
          </p:nvPr>
        </p:nvSpPr>
        <p:spPr/>
        <p:txBody>
          <a:bodyPr/>
          <a:lstStyle>
            <a:lvl1pPr>
              <a:defRPr>
                <a:solidFill>
                  <a:schemeClr val="tx1"/>
                </a:solidFill>
              </a:defRPr>
            </a:lvl1pPr>
          </a:lstStyle>
          <a:p>
            <a:fld id="{2154EA64-C67A-624C-A147-549F97A9164D}" type="slidenum">
              <a:rPr lang="en-US" smtClean="0"/>
              <a:pPr/>
              <a:t>‹#›</a:t>
            </a:fld>
            <a:endParaRPr lang="en-US" dirty="0"/>
          </a:p>
        </p:txBody>
      </p:sp>
      <p:sp>
        <p:nvSpPr>
          <p:cNvPr id="5" name="Title 4">
            <a:extLst>
              <a:ext uri="{FF2B5EF4-FFF2-40B4-BE49-F238E27FC236}">
                <a16:creationId xmlns:a16="http://schemas.microsoft.com/office/drawing/2014/main" id="{66273762-37B0-8943-A127-79042FB9BE8F}"/>
              </a:ext>
            </a:extLst>
          </p:cNvPr>
          <p:cNvSpPr>
            <a:spLocks noGrp="1"/>
          </p:cNvSpPr>
          <p:nvPr>
            <p:ph type="title"/>
          </p:nvPr>
        </p:nvSpPr>
        <p:spPr>
          <a:xfrm>
            <a:off x="228600" y="209550"/>
            <a:ext cx="8686800" cy="545464"/>
          </a:xfrm>
        </p:spPr>
        <p:txBody>
          <a:bodyPr tIns="0" anchor="ctr" anchorCtr="0"/>
          <a:lstStyle/>
          <a:p>
            <a:r>
              <a:rPr lang="en-US"/>
              <a:t>Click to edit Master title style</a:t>
            </a:r>
            <a:endParaRPr lang="en-US" dirty="0"/>
          </a:p>
        </p:txBody>
      </p:sp>
    </p:spTree>
    <p:extLst>
      <p:ext uri="{BB962C8B-B14F-4D97-AF65-F5344CB8AC3E}">
        <p14:creationId xmlns:p14="http://schemas.microsoft.com/office/powerpoint/2010/main" val="3118112723"/>
      </p:ext>
    </p:extLst>
  </p:cSld>
  <p:clrMapOvr>
    <a:masterClrMapping/>
  </p:clrMapOvr>
  <p:extLst>
    <p:ext uri="{DCECCB84-F9BA-43D5-87BE-67443E8EF086}">
      <p15:sldGuideLst xmlns:p15="http://schemas.microsoft.com/office/powerpoint/2012/main">
        <p15:guide id="12" orient="horz" pos="2724" userDrawn="1">
          <p15:clr>
            <a:srgbClr val="F26B43"/>
          </p15:clr>
        </p15:guide>
        <p15:guide id="13" pos="2808" userDrawn="1">
          <p15:clr>
            <a:srgbClr val="FDE53C"/>
          </p15:clr>
        </p15:guide>
        <p15:guide id="14" pos="2952" userDrawn="1">
          <p15:clr>
            <a:srgbClr val="FDE53C"/>
          </p15:clr>
        </p15:guide>
        <p15:guide id="15" orient="horz" pos="612" userDrawn="1">
          <p15:clr>
            <a:srgbClr val="F26B43"/>
          </p15:clr>
        </p15:guide>
        <p15:guide id="16" orient="horz" pos="162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Slide">
    <p:spTree>
      <p:nvGrpSpPr>
        <p:cNvPr id="1" name=""/>
        <p:cNvGrpSpPr/>
        <p:nvPr/>
      </p:nvGrpSpPr>
      <p:grpSpPr>
        <a:xfrm>
          <a:off x="0" y="0"/>
          <a:ext cx="0" cy="0"/>
          <a:chOff x="0" y="0"/>
          <a:chExt cx="0" cy="0"/>
        </a:xfrm>
      </p:grpSpPr>
      <p:sp>
        <p:nvSpPr>
          <p:cNvPr id="2" name="Title 1"/>
          <p:cNvSpPr>
            <a:spLocks noGrp="1"/>
          </p:cNvSpPr>
          <p:nvPr>
            <p:ph type="title"/>
          </p:nvPr>
        </p:nvSpPr>
        <p:spPr>
          <a:xfrm>
            <a:off x="228600" y="352609"/>
            <a:ext cx="7661910" cy="618941"/>
          </a:xfrm>
        </p:spPr>
        <p:txBody>
          <a:bodyPr tIns="0" rIns="0" bIns="0" anchor="t"/>
          <a:lstStyle/>
          <a:p>
            <a:r>
              <a:rPr lang="en-US" dirty="0"/>
              <a:t>Click to edit Master title style</a:t>
            </a:r>
          </a:p>
        </p:txBody>
      </p:sp>
      <p:sp>
        <p:nvSpPr>
          <p:cNvPr id="4" name="Text Placeholder 3"/>
          <p:cNvSpPr>
            <a:spLocks noGrp="1"/>
          </p:cNvSpPr>
          <p:nvPr>
            <p:ph type="body" sz="quarter" idx="10"/>
          </p:nvPr>
        </p:nvSpPr>
        <p:spPr>
          <a:xfrm>
            <a:off x="228600" y="4476750"/>
            <a:ext cx="8686800" cy="457200"/>
          </a:xfrm>
          <a:ln w="9525">
            <a:solidFill>
              <a:schemeClr val="tx1"/>
            </a:solidFill>
          </a:ln>
        </p:spPr>
        <p:txBody>
          <a:bodyPr lIns="457200" tIns="91440" rIns="457200" bIns="91440" anchor="ctr"/>
          <a:lstStyle>
            <a:lvl1pPr marL="0" indent="0" algn="ctr">
              <a:lnSpc>
                <a:spcPct val="90000"/>
              </a:lnSpc>
              <a:spcBef>
                <a:spcPts val="0"/>
              </a:spcBef>
              <a:buNone/>
              <a:defRPr sz="140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endParaRPr lang="en-US" dirty="0"/>
          </a:p>
        </p:txBody>
      </p:sp>
      <p:sp>
        <p:nvSpPr>
          <p:cNvPr id="6" name="Text Placeholder 5"/>
          <p:cNvSpPr>
            <a:spLocks noGrp="1"/>
          </p:cNvSpPr>
          <p:nvPr>
            <p:ph type="body" sz="quarter" idx="11" hasCustomPrompt="1"/>
          </p:nvPr>
        </p:nvSpPr>
        <p:spPr>
          <a:xfrm>
            <a:off x="228600" y="209550"/>
            <a:ext cx="4016375" cy="137160"/>
          </a:xfrm>
        </p:spPr>
        <p:txBody>
          <a:bodyPr/>
          <a:lstStyle>
            <a:lvl1pPr marL="0" indent="0">
              <a:buNone/>
              <a:defRPr sz="1000" b="1" spc="100" baseline="0">
                <a:solidFill>
                  <a:schemeClr val="tx1"/>
                </a:solidFill>
              </a:defRPr>
            </a:lvl1pPr>
          </a:lstStyle>
          <a:p>
            <a:pPr lvl="0"/>
            <a:r>
              <a:rPr lang="en-US" dirty="0"/>
              <a:t>CLICK TO EDIT MASTER TEXT STYLES</a:t>
            </a:r>
          </a:p>
        </p:txBody>
      </p:sp>
      <p:sp>
        <p:nvSpPr>
          <p:cNvPr id="7" name="Footer Placeholder 6"/>
          <p:cNvSpPr>
            <a:spLocks noGrp="1"/>
          </p:cNvSpPr>
          <p:nvPr>
            <p:ph type="ftr" sz="quarter" idx="12"/>
          </p:nvPr>
        </p:nvSpPr>
        <p:spPr/>
        <p:txBody>
          <a:bodyPr/>
          <a:lstStyle>
            <a:lvl1pPr>
              <a:defRPr>
                <a:solidFill>
                  <a:schemeClr val="tx1"/>
                </a:solidFill>
              </a:defRPr>
            </a:lvl1pPr>
          </a:lstStyle>
          <a:p>
            <a:endParaRPr lang="en-US" dirty="0"/>
          </a:p>
        </p:txBody>
      </p:sp>
      <p:sp>
        <p:nvSpPr>
          <p:cNvPr id="8" name="Slide Number Placeholder 7"/>
          <p:cNvSpPr>
            <a:spLocks noGrp="1"/>
          </p:cNvSpPr>
          <p:nvPr>
            <p:ph type="sldNum" sz="quarter" idx="13"/>
          </p:nvPr>
        </p:nvSpPr>
        <p:spPr/>
        <p:txBody>
          <a:bodyPr/>
          <a:lstStyle>
            <a:lvl1pPr>
              <a:defRPr>
                <a:solidFill>
                  <a:schemeClr val="tx1"/>
                </a:solidFill>
              </a:defRPr>
            </a:lvl1pPr>
          </a:lstStyle>
          <a:p>
            <a:fld id="{2154EA64-C67A-624C-A147-549F97A9164D}" type="slidenum">
              <a:rPr lang="en-US" smtClean="0"/>
              <a:pPr/>
              <a:t>‹#›</a:t>
            </a:fld>
            <a:endParaRPr lang="en-US" dirty="0"/>
          </a:p>
        </p:txBody>
      </p:sp>
    </p:spTree>
    <p:extLst>
      <p:ext uri="{BB962C8B-B14F-4D97-AF65-F5344CB8AC3E}">
        <p14:creationId xmlns:p14="http://schemas.microsoft.com/office/powerpoint/2010/main" val="3683988035"/>
      </p:ext>
    </p:extLst>
  </p:cSld>
  <p:clrMapOvr>
    <a:masterClrMapping/>
  </p:clrMapOvr>
  <p:transition spd="slow">
    <p:push/>
  </p:transition>
  <p:extLst>
    <p:ext uri="{DCECCB84-F9BA-43D5-87BE-67443E8EF086}">
      <p15:sldGuideLst xmlns:p15="http://schemas.microsoft.com/office/powerpoint/2012/main">
        <p15:guide id="1" orient="horz" pos="2724">
          <p15:clr>
            <a:srgbClr val="F26B43"/>
          </p15:clr>
        </p15:guide>
        <p15:guide id="2" pos="2808">
          <p15:clr>
            <a:srgbClr val="FDE53C"/>
          </p15:clr>
        </p15:guide>
        <p15:guide id="3" pos="2952">
          <p15:clr>
            <a:srgbClr val="FDE53C"/>
          </p15:clr>
        </p15:guide>
        <p15:guide id="4" orient="horz" pos="612">
          <p15:clr>
            <a:srgbClr val="F26B43"/>
          </p15:clr>
        </p15:guide>
        <p15:guide id="5" orient="horz" pos="636">
          <p15:clr>
            <a:srgbClr val="FBAE40"/>
          </p15:clr>
        </p15:guide>
        <p15:guide id="6" orient="horz" pos="16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85800" y="1089316"/>
            <a:ext cx="7772400" cy="3470672"/>
          </a:xfrm>
        </p:spPr>
        <p:txBody>
          <a:bodyPr/>
          <a:lstStyle>
            <a:lvl1pPr>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10" hasCustomPrompt="1"/>
          </p:nvPr>
        </p:nvSpPr>
        <p:spPr>
          <a:xfrm>
            <a:off x="685800" y="700088"/>
            <a:ext cx="7772400" cy="304800"/>
          </a:xfrm>
        </p:spPr>
        <p:txBody>
          <a:bodyPr>
            <a:normAutofit/>
          </a:bodyPr>
          <a:lstStyle>
            <a:lvl1pPr marL="0" indent="0" algn="ctr">
              <a:lnSpc>
                <a:spcPct val="86000"/>
              </a:lnSpc>
              <a:spcBef>
                <a:spcPts val="0"/>
              </a:spcBef>
              <a:buNone/>
              <a:defRPr sz="1350" baseline="0"/>
            </a:lvl1pPr>
          </a:lstStyle>
          <a:p>
            <a:pPr lvl="0"/>
            <a:r>
              <a:rPr lang="en-US" dirty="0"/>
              <a:t>Click here to edit subtitle</a:t>
            </a:r>
          </a:p>
        </p:txBody>
      </p:sp>
    </p:spTree>
    <p:extLst>
      <p:ext uri="{BB962C8B-B14F-4D97-AF65-F5344CB8AC3E}">
        <p14:creationId xmlns:p14="http://schemas.microsoft.com/office/powerpoint/2010/main" val="2777929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97761" y="3299374"/>
            <a:ext cx="8604688" cy="857250"/>
          </a:xfrm>
        </p:spPr>
        <p:txBody>
          <a:bodyPr/>
          <a:lstStyle>
            <a:lvl1pPr>
              <a:defRPr>
                <a:solidFill>
                  <a:srgbClr val="FFFFFF"/>
                </a:solidFill>
                <a:latin typeface="Didot"/>
                <a:cs typeface="Didot"/>
              </a:defRPr>
            </a:lvl1pPr>
          </a:lstStyle>
          <a:p>
            <a:r>
              <a:rPr lang="en-US" dirty="0"/>
              <a:t>Click to edit Master title style</a:t>
            </a:r>
          </a:p>
        </p:txBody>
      </p:sp>
      <p:sp>
        <p:nvSpPr>
          <p:cNvPr id="5" name="Slide Number Placeholder 4"/>
          <p:cNvSpPr>
            <a:spLocks noGrp="1"/>
          </p:cNvSpPr>
          <p:nvPr>
            <p:ph type="sldNum" sz="quarter" idx="12"/>
          </p:nvPr>
        </p:nvSpPr>
        <p:spPr/>
        <p:txBody>
          <a:bodyPr/>
          <a:lstStyle/>
          <a:p>
            <a:fld id="{5824F363-2865-5B48-BF5B-B9D498FAC1DD}" type="slidenum">
              <a:rPr lang="en-US" smtClean="0"/>
              <a:t>‹#›</a:t>
            </a:fld>
            <a:endParaRPr lang="en-US"/>
          </a:p>
        </p:txBody>
      </p:sp>
      <p:sp>
        <p:nvSpPr>
          <p:cNvPr id="4" name="Footer Placeholder 3">
            <a:extLst>
              <a:ext uri="{FF2B5EF4-FFF2-40B4-BE49-F238E27FC236}">
                <a16:creationId xmlns:a16="http://schemas.microsoft.com/office/drawing/2014/main" id="{9ADC33E7-3EC8-7F43-9E4D-A67B8839A85F}"/>
              </a:ext>
            </a:extLst>
          </p:cNvPr>
          <p:cNvSpPr txBox="1">
            <a:spLocks/>
          </p:cNvSpPr>
          <p:nvPr userDrawn="1"/>
        </p:nvSpPr>
        <p:spPr>
          <a:xfrm>
            <a:off x="5618285" y="4767263"/>
            <a:ext cx="2118946" cy="259556"/>
          </a:xfrm>
          <a:prstGeom prst="rect">
            <a:avLst/>
          </a:prstGeom>
        </p:spPr>
        <p:txBody>
          <a:bodyPr vert="horz" lIns="0" tIns="0" rIns="0" bIns="0" rtlCol="0" anchor="ctr"/>
          <a:lstStyle>
            <a:defPPr>
              <a:defRPr lang="en-US"/>
            </a:defPPr>
            <a:lvl1pPr marL="0" algn="l" defTabSz="457200" rtl="0" eaLnBrk="1" latinLnBrk="0" hangingPunct="1">
              <a:defRPr sz="800" kern="1200">
                <a:solidFill>
                  <a:schemeClr val="tx1"/>
                </a:solidFill>
                <a:latin typeface="Arial" charset="0"/>
                <a:ea typeface="Arial" charset="0"/>
                <a:cs typeface="Arial"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900" b="0" dirty="0">
                <a:solidFill>
                  <a:schemeClr val="bg1"/>
                </a:solidFill>
              </a:rPr>
              <a:t>Magelli</a:t>
            </a:r>
            <a:r>
              <a:rPr lang="en-US" sz="900" b="0" baseline="0" dirty="0">
                <a:solidFill>
                  <a:schemeClr val="bg1"/>
                </a:solidFill>
              </a:rPr>
              <a:t> Office of Experiential </a:t>
            </a:r>
            <a:r>
              <a:rPr lang="en-US" sz="900" b="0" dirty="0">
                <a:solidFill>
                  <a:schemeClr val="bg1"/>
                </a:solidFill>
              </a:rPr>
              <a:t>Learning</a:t>
            </a:r>
          </a:p>
        </p:txBody>
      </p:sp>
    </p:spTree>
    <p:extLst>
      <p:ext uri="{BB962C8B-B14F-4D97-AF65-F5344CB8AC3E}">
        <p14:creationId xmlns:p14="http://schemas.microsoft.com/office/powerpoint/2010/main" val="2417329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theme" Target="../theme/theme2.xml"/><Relationship Id="rId1" Type="http://schemas.openxmlformats.org/officeDocument/2006/relationships/slideLayout" Target="../slideLayouts/slideLayout8.xml"/><Relationship Id="rId5" Type="http://schemas.openxmlformats.org/officeDocument/2006/relationships/image" Target="../media/image11.png"/><Relationship Id="rId4" Type="http://schemas.openxmlformats.org/officeDocument/2006/relationships/image" Target="../media/image5.pd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9549"/>
            <a:ext cx="8686800" cy="682625"/>
          </a:xfrm>
          <a:prstGeom prst="rect">
            <a:avLst/>
          </a:prstGeom>
        </p:spPr>
        <p:txBody>
          <a:bodyPr vert="horz" lIns="0" tIns="0" rIns="1097280" bIns="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228600" y="1123950"/>
            <a:ext cx="8686800" cy="3810000"/>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Straight Connector 6"/>
          <p:cNvCxnSpPr/>
          <p:nvPr/>
        </p:nvCxnSpPr>
        <p:spPr>
          <a:xfrm>
            <a:off x="0" y="5141912"/>
            <a:ext cx="9144000" cy="1588"/>
          </a:xfrm>
          <a:prstGeom prst="line">
            <a:avLst/>
          </a:prstGeom>
          <a:ln w="47625" cap="flat" cmpd="sng" algn="ctr">
            <a:solidFill>
              <a:schemeClr val="accent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 name="Footer Placeholder 3"/>
          <p:cNvSpPr>
            <a:spLocks noGrp="1"/>
          </p:cNvSpPr>
          <p:nvPr>
            <p:ph type="ftr" sz="quarter" idx="3"/>
          </p:nvPr>
        </p:nvSpPr>
        <p:spPr>
          <a:xfrm>
            <a:off x="228600" y="4933950"/>
            <a:ext cx="3657600" cy="185738"/>
          </a:xfrm>
          <a:prstGeom prst="rect">
            <a:avLst/>
          </a:prstGeom>
        </p:spPr>
        <p:txBody>
          <a:bodyPr vert="horz" lIns="0" tIns="0" rIns="0" bIns="0" rtlCol="0" anchor="ctr"/>
          <a:lstStyle>
            <a:lvl1pPr algn="l">
              <a:defRPr sz="800">
                <a:solidFill>
                  <a:schemeClr val="tx1"/>
                </a:solidFill>
                <a:latin typeface="Arial" charset="0"/>
                <a:ea typeface="Arial" charset="0"/>
                <a:cs typeface="Arial" charset="0"/>
              </a:defRPr>
            </a:lvl1pPr>
          </a:lstStyle>
          <a:p>
            <a:endParaRPr lang="en-US" dirty="0"/>
          </a:p>
        </p:txBody>
      </p:sp>
      <p:sp>
        <p:nvSpPr>
          <p:cNvPr id="5" name="Slide Number Placeholder 4"/>
          <p:cNvSpPr>
            <a:spLocks noGrp="1"/>
          </p:cNvSpPr>
          <p:nvPr>
            <p:ph type="sldNum" sz="quarter" idx="4"/>
          </p:nvPr>
        </p:nvSpPr>
        <p:spPr>
          <a:xfrm>
            <a:off x="6858000" y="4933950"/>
            <a:ext cx="2057400" cy="182880"/>
          </a:xfrm>
          <a:prstGeom prst="rect">
            <a:avLst/>
          </a:prstGeom>
        </p:spPr>
        <p:txBody>
          <a:bodyPr vert="horz" lIns="0" tIns="0" rIns="0" bIns="0" rtlCol="0" anchor="ctr"/>
          <a:lstStyle>
            <a:lvl1pPr algn="r">
              <a:defRPr sz="800">
                <a:solidFill>
                  <a:schemeClr val="tx1"/>
                </a:solidFill>
                <a:latin typeface="Arial" charset="0"/>
                <a:ea typeface="Arial" charset="0"/>
                <a:cs typeface="Arial" charset="0"/>
              </a:defRPr>
            </a:lvl1pPr>
          </a:lstStyle>
          <a:p>
            <a:fld id="{2154EA64-C67A-624C-A147-549F97A9164D}" type="slidenum">
              <a:rPr lang="en-US" smtClean="0"/>
              <a:pPr/>
              <a:t>‹#›</a:t>
            </a:fld>
            <a:endParaRPr lang="en-US" dirty="0"/>
          </a:p>
        </p:txBody>
      </p:sp>
      <p:pic>
        <p:nvPicPr>
          <p:cNvPr id="10" name="Picture 9" descr="Illinois-Logo-Full-Color-RGB.png">
            <a:extLst>
              <a:ext uri="{FF2B5EF4-FFF2-40B4-BE49-F238E27FC236}">
                <a16:creationId xmlns:a16="http://schemas.microsoft.com/office/drawing/2014/main" id="{07642225-FFFF-814C-A6CA-D024637DC9CB}"/>
              </a:ext>
            </a:extLst>
          </p:cNvPr>
          <p:cNvPicPr>
            <a:picLocks noChangeAspect="1"/>
          </p:cNvPicPr>
          <p:nvPr/>
        </p:nvPicPr>
        <p:blipFill>
          <a:blip r:embed="rId9"/>
          <a:stretch>
            <a:fillRect/>
          </a:stretch>
        </p:blipFill>
        <p:spPr>
          <a:xfrm>
            <a:off x="8599414" y="206375"/>
            <a:ext cx="315986" cy="457200"/>
          </a:xfrm>
          <a:prstGeom prst="rect">
            <a:avLst/>
          </a:prstGeom>
        </p:spPr>
      </p:pic>
      <p:cxnSp>
        <p:nvCxnSpPr>
          <p:cNvPr id="9" name="Straight Connector 8">
            <a:extLst>
              <a:ext uri="{FF2B5EF4-FFF2-40B4-BE49-F238E27FC236}">
                <a16:creationId xmlns:a16="http://schemas.microsoft.com/office/drawing/2014/main" id="{026A43BC-5394-AD4D-87D7-CFFCA3A4702A}"/>
              </a:ext>
            </a:extLst>
          </p:cNvPr>
          <p:cNvCxnSpPr/>
          <p:nvPr/>
        </p:nvCxnSpPr>
        <p:spPr>
          <a:xfrm>
            <a:off x="0" y="5141912"/>
            <a:ext cx="9144000" cy="1588"/>
          </a:xfrm>
          <a:prstGeom prst="line">
            <a:avLst/>
          </a:prstGeom>
          <a:ln w="47625" cap="flat" cmpd="sng" algn="ctr">
            <a:solidFill>
              <a:schemeClr val="accent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1" name="Picture 10" descr="Illinois-Logo-Full-Color-RGB.png">
            <a:extLst>
              <a:ext uri="{FF2B5EF4-FFF2-40B4-BE49-F238E27FC236}">
                <a16:creationId xmlns:a16="http://schemas.microsoft.com/office/drawing/2014/main" id="{519786A5-1B43-8345-BCA9-9EED50F118C2}"/>
              </a:ext>
            </a:extLst>
          </p:cNvPr>
          <p:cNvPicPr>
            <a:picLocks noChangeAspect="1"/>
          </p:cNvPicPr>
          <p:nvPr/>
        </p:nvPicPr>
        <p:blipFill>
          <a:blip r:embed="rId9"/>
          <a:stretch>
            <a:fillRect/>
          </a:stretch>
        </p:blipFill>
        <p:spPr>
          <a:xfrm>
            <a:off x="8599414" y="206375"/>
            <a:ext cx="315986" cy="457200"/>
          </a:xfrm>
          <a:prstGeom prst="rect">
            <a:avLst/>
          </a:prstGeom>
        </p:spPr>
      </p:pic>
      <p:cxnSp>
        <p:nvCxnSpPr>
          <p:cNvPr id="13" name="Straight Connector 12">
            <a:extLst>
              <a:ext uri="{FF2B5EF4-FFF2-40B4-BE49-F238E27FC236}">
                <a16:creationId xmlns:a16="http://schemas.microsoft.com/office/drawing/2014/main" id="{7478324C-0DDC-964A-8E80-A2384E613E16}"/>
              </a:ext>
            </a:extLst>
          </p:cNvPr>
          <p:cNvCxnSpPr/>
          <p:nvPr userDrawn="1"/>
        </p:nvCxnSpPr>
        <p:spPr>
          <a:xfrm>
            <a:off x="0" y="5141912"/>
            <a:ext cx="9144000" cy="1588"/>
          </a:xfrm>
          <a:prstGeom prst="line">
            <a:avLst/>
          </a:prstGeom>
          <a:ln w="47625" cap="flat" cmpd="sng" algn="ctr">
            <a:solidFill>
              <a:schemeClr val="accent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4" name="Picture 13" descr="Illinois-Logo-Full-Color-RGB.png">
            <a:extLst>
              <a:ext uri="{FF2B5EF4-FFF2-40B4-BE49-F238E27FC236}">
                <a16:creationId xmlns:a16="http://schemas.microsoft.com/office/drawing/2014/main" id="{9C8779D1-72EB-DF44-BE14-9693CEA4D32D}"/>
              </a:ext>
            </a:extLst>
          </p:cNvPr>
          <p:cNvPicPr>
            <a:picLocks noChangeAspect="1"/>
          </p:cNvPicPr>
          <p:nvPr userDrawn="1"/>
        </p:nvPicPr>
        <p:blipFill>
          <a:blip r:embed="rId9"/>
          <a:stretch>
            <a:fillRect/>
          </a:stretch>
        </p:blipFill>
        <p:spPr>
          <a:xfrm>
            <a:off x="8599414" y="206375"/>
            <a:ext cx="315986" cy="457200"/>
          </a:xfrm>
          <a:prstGeom prst="rect">
            <a:avLst/>
          </a:prstGeom>
        </p:spPr>
      </p:pic>
      <p:pic>
        <p:nvPicPr>
          <p:cNvPr id="15" name="Picture 14">
            <a:extLst>
              <a:ext uri="{FF2B5EF4-FFF2-40B4-BE49-F238E27FC236}">
                <a16:creationId xmlns:a16="http://schemas.microsoft.com/office/drawing/2014/main" id="{58908B85-8662-12E3-3D0E-6FC8C8E74694}"/>
              </a:ext>
            </a:extLst>
          </p:cNvPr>
          <p:cNvPicPr>
            <a:picLocks noChangeAspect="1"/>
          </p:cNvPicPr>
          <p:nvPr userDrawn="1"/>
        </p:nvPicPr>
        <p:blipFill>
          <a:blip r:embed="rId10"/>
          <a:stretch>
            <a:fillRect/>
          </a:stretch>
        </p:blipFill>
        <p:spPr>
          <a:xfrm>
            <a:off x="6837044" y="228347"/>
            <a:ext cx="1729694" cy="663828"/>
          </a:xfrm>
          <a:prstGeom prst="rect">
            <a:avLst/>
          </a:prstGeom>
        </p:spPr>
      </p:pic>
    </p:spTree>
    <p:extLst>
      <p:ext uri="{BB962C8B-B14F-4D97-AF65-F5344CB8AC3E}">
        <p14:creationId xmlns:p14="http://schemas.microsoft.com/office/powerpoint/2010/main" val="3809902621"/>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7" r:id="rId7"/>
  </p:sldLayoutIdLst>
  <p:hf hdr="0" dt="0"/>
  <p:txStyles>
    <p:titleStyle>
      <a:lvl1pPr algn="l" defTabSz="457200" rtl="0" eaLnBrk="1" latinLnBrk="0" hangingPunct="1">
        <a:lnSpc>
          <a:spcPct val="90000"/>
        </a:lnSpc>
        <a:spcBef>
          <a:spcPct val="0"/>
        </a:spcBef>
        <a:buNone/>
        <a:defRPr sz="2400" b="1" kern="1200">
          <a:solidFill>
            <a:schemeClr val="tx1"/>
          </a:solidFill>
          <a:latin typeface="Arial" charset="0"/>
          <a:ea typeface="Arial" charset="0"/>
          <a:cs typeface="Arial" charset="0"/>
        </a:defRPr>
      </a:lvl1pPr>
    </p:titleStyle>
    <p:bodyStyle>
      <a:lvl1pPr marL="342900" indent="-342900" algn="l" defTabSz="457200" rtl="0" eaLnBrk="1" latinLnBrk="0" hangingPunct="1">
        <a:spcBef>
          <a:spcPct val="20000"/>
        </a:spcBef>
        <a:buClr>
          <a:schemeClr val="accent2"/>
        </a:buClr>
        <a:buFont typeface="Arial"/>
        <a:buChar char="•"/>
        <a:defRPr sz="1800" kern="1200">
          <a:solidFill>
            <a:schemeClr val="tx1"/>
          </a:solidFill>
          <a:latin typeface="Arial" charset="0"/>
          <a:ea typeface="Arial" charset="0"/>
          <a:cs typeface="Arial" charset="0"/>
        </a:defRPr>
      </a:lvl1pPr>
      <a:lvl2pPr marL="742950" indent="-285750" algn="l" defTabSz="457200" rtl="0" eaLnBrk="1" latinLnBrk="0" hangingPunct="1">
        <a:spcBef>
          <a:spcPct val="20000"/>
        </a:spcBef>
        <a:buClr>
          <a:schemeClr val="accent2"/>
        </a:buClr>
        <a:buFont typeface="Wingdings" pitchFamily="2" charset="2"/>
        <a:buChar char="§"/>
        <a:defRPr sz="1600" kern="1200">
          <a:solidFill>
            <a:schemeClr val="tx1"/>
          </a:solidFill>
          <a:latin typeface="Arial" charset="0"/>
          <a:ea typeface="Arial" charset="0"/>
          <a:cs typeface="Arial" charset="0"/>
        </a:defRPr>
      </a:lvl2pPr>
      <a:lvl3pPr marL="1143000" indent="-228600" algn="l" defTabSz="457200" rtl="0" eaLnBrk="1" latinLnBrk="0" hangingPunct="1">
        <a:spcBef>
          <a:spcPct val="20000"/>
        </a:spcBef>
        <a:buClr>
          <a:schemeClr val="accent2"/>
        </a:buClr>
        <a:buSzPct val="90000"/>
        <a:buFont typeface="Courier New" panose="02070309020205020404" pitchFamily="49" charset="0"/>
        <a:buChar char="o"/>
        <a:defRPr sz="1600" kern="1200">
          <a:solidFill>
            <a:schemeClr val="tx1"/>
          </a:solidFill>
          <a:latin typeface="Arial" charset="0"/>
          <a:ea typeface="Arial" charset="0"/>
          <a:cs typeface="Arial" charset="0"/>
        </a:defRPr>
      </a:lvl3pPr>
      <a:lvl4pPr marL="1600200" indent="-228600" algn="l" defTabSz="457200" rtl="0" eaLnBrk="1" latinLnBrk="0" hangingPunct="1">
        <a:spcBef>
          <a:spcPct val="20000"/>
        </a:spcBef>
        <a:buClr>
          <a:schemeClr val="accent2"/>
        </a:buClr>
        <a:buSzPct val="70000"/>
        <a:buFont typeface="Wingdings" pitchFamily="2" charset="2"/>
        <a:buChar char="q"/>
        <a:defRPr sz="1600" kern="1200">
          <a:solidFill>
            <a:schemeClr val="tx1"/>
          </a:solidFill>
          <a:latin typeface="Arial" charset="0"/>
          <a:ea typeface="Arial" charset="0"/>
          <a:cs typeface="Arial" charset="0"/>
        </a:defRPr>
      </a:lvl4pPr>
      <a:lvl5pPr marL="2057400" indent="-228600" algn="l" defTabSz="457200" rtl="0" eaLnBrk="1" latinLnBrk="0" hangingPunct="1">
        <a:spcBef>
          <a:spcPct val="20000"/>
        </a:spcBef>
        <a:buClr>
          <a:schemeClr val="accent2"/>
        </a:buClr>
        <a:buFont typeface="Arial"/>
        <a:buChar char="»"/>
        <a:defRPr sz="160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orient="horz" pos="3108" userDrawn="1">
          <p15:clr>
            <a:srgbClr val="F26B43"/>
          </p15:clr>
        </p15:guide>
        <p15:guide id="10" pos="144" userDrawn="1">
          <p15:clr>
            <a:srgbClr val="F26B43"/>
          </p15:clr>
        </p15:guide>
        <p15:guide id="11" pos="5616" userDrawn="1">
          <p15:clr>
            <a:srgbClr val="F26B43"/>
          </p15:clr>
        </p15:guide>
        <p15:guide id="12" orient="horz" pos="1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1FA97940-23B3-8745-9A07-B6F107BBDF91}" type="datetimeFigureOut">
              <a:rPr lang="en-US" smtClean="0"/>
              <a:t>9/28/2025</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5824F363-2865-5B48-BF5B-B9D498FAC1DD}" type="slidenum">
              <a:rPr lang="en-US" smtClean="0"/>
              <a:t>‹#›</a:t>
            </a:fld>
            <a:endParaRPr lang="en-US"/>
          </a:p>
        </p:txBody>
      </p:sp>
      <p:pic>
        <p:nvPicPr>
          <p:cNvPr id="7" name="Picture 6"/>
          <p:cNvPicPr>
            <a:picLocks noChangeAspect="1"/>
          </p:cNvPicPr>
          <p:nvPr userDrawn="1"/>
        </p:nvPicPr>
        <p:blipFill>
          <a:blip r:embed="rId3"/>
          <a:srcRect/>
          <a:stretch/>
        </p:blipFill>
        <p:spPr>
          <a:xfrm>
            <a:off x="0" y="16201"/>
            <a:ext cx="9154160" cy="5149215"/>
          </a:xfrm>
          <a:prstGeom prst="rect">
            <a:avLst/>
          </a:prstGeom>
        </p:spPr>
      </p:pic>
      <p:cxnSp>
        <p:nvCxnSpPr>
          <p:cNvPr id="8" name="Straight Connector 7"/>
          <p:cNvCxnSpPr/>
          <p:nvPr userDrawn="1"/>
        </p:nvCxnSpPr>
        <p:spPr>
          <a:xfrm>
            <a:off x="1136" y="5152476"/>
            <a:ext cx="9144000" cy="1588"/>
          </a:xfrm>
          <a:prstGeom prst="line">
            <a:avLst/>
          </a:prstGeom>
          <a:ln w="47625" cap="flat" cmpd="sng" algn="ctr">
            <a:solidFill>
              <a:srgbClr val="D2373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0" name="Picture 9" descr="G_LeftOrngReverse.eps"/>
          <p:cNvPicPr>
            <a:picLocks noChangeAspect="1"/>
          </p:cNvPicPr>
          <p:nvPr userDrawn="1"/>
        </p:nvPicPr>
        <mc:AlternateContent xmlns:mc="http://schemas.openxmlformats.org/markup-compatibility/2006">
          <mc:Choice xmlns:ma="http://schemas.microsoft.com/office/mac/drawingml/2008/main" xmlns:mv="urn:schemas-microsoft-com:mac:vml" xmlns="" Requires="ma">
            <p:blipFill>
              <a:blip r:embed="rId4"/>
              <a:stretch>
                <a:fillRect/>
              </a:stretch>
            </p:blipFill>
          </mc:Choice>
          <mc:Fallback>
            <p:blipFill>
              <a:blip r:embed="rId5"/>
              <a:stretch>
                <a:fillRect/>
              </a:stretch>
            </p:blipFill>
          </mc:Fallback>
        </mc:AlternateContent>
        <p:spPr>
          <a:xfrm>
            <a:off x="297408" y="4554750"/>
            <a:ext cx="1876552" cy="400722"/>
          </a:xfrm>
          <a:prstGeom prst="rect">
            <a:avLst/>
          </a:prstGeom>
          <a:effectLst>
            <a:outerShdw blurRad="50800" dist="38100" dir="2700000">
              <a:srgbClr val="000000">
                <a:alpha val="43000"/>
              </a:srgbClr>
            </a:outerShdw>
          </a:effectLst>
        </p:spPr>
      </p:pic>
    </p:spTree>
    <p:extLst>
      <p:ext uri="{BB962C8B-B14F-4D97-AF65-F5344CB8AC3E}">
        <p14:creationId xmlns:p14="http://schemas.microsoft.com/office/powerpoint/2010/main" val="94870265"/>
      </p:ext>
    </p:extLst>
  </p:cSld>
  <p:clrMap bg1="lt1" tx1="dk1" bg2="lt2" tx2="dk2" accent1="accent1" accent2="accent2" accent3="accent3" accent4="accent4" accent5="accent5" accent6="accent6" hlink="hlink" folHlink="folHlink"/>
  <p:sldLayoutIdLst>
    <p:sldLayoutId id="2147483690"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C428D-60E9-5E42-BDC5-F0867991187E}"/>
              </a:ext>
            </a:extLst>
          </p:cNvPr>
          <p:cNvSpPr>
            <a:spLocks noGrp="1"/>
          </p:cNvSpPr>
          <p:nvPr>
            <p:ph type="title"/>
          </p:nvPr>
        </p:nvSpPr>
        <p:spPr>
          <a:xfrm>
            <a:off x="228600" y="3617841"/>
            <a:ext cx="8686800" cy="590931"/>
          </a:xfrm>
        </p:spPr>
        <p:txBody>
          <a:bodyPr/>
          <a:lstStyle/>
          <a:p>
            <a:r>
              <a:rPr lang="en-US" sz="2800" dirty="0"/>
              <a:t>Stay Tranquilo</a:t>
            </a:r>
            <a:br>
              <a:rPr lang="en-US" sz="2800" dirty="0"/>
            </a:br>
            <a:r>
              <a:rPr lang="en-US" sz="2000" b="0" dirty="0"/>
              <a:t>Monetizing Culture, Building Community, and Scaling Impact</a:t>
            </a:r>
            <a:endParaRPr lang="en-US" sz="2800" b="0" dirty="0"/>
          </a:p>
        </p:txBody>
      </p:sp>
      <p:sp>
        <p:nvSpPr>
          <p:cNvPr id="3" name="Text Placeholder 2">
            <a:extLst>
              <a:ext uri="{FF2B5EF4-FFF2-40B4-BE49-F238E27FC236}">
                <a16:creationId xmlns:a16="http://schemas.microsoft.com/office/drawing/2014/main" id="{C12A195A-9B3F-C743-B8AC-3D7EEAA0704B}"/>
              </a:ext>
            </a:extLst>
          </p:cNvPr>
          <p:cNvSpPr>
            <a:spLocks noGrp="1"/>
          </p:cNvSpPr>
          <p:nvPr>
            <p:ph type="body" sz="quarter" idx="10"/>
          </p:nvPr>
        </p:nvSpPr>
        <p:spPr>
          <a:xfrm>
            <a:off x="228600" y="4208772"/>
            <a:ext cx="8686800" cy="457200"/>
          </a:xfrm>
        </p:spPr>
        <p:txBody>
          <a:bodyPr/>
          <a:lstStyle/>
          <a:p>
            <a:r>
              <a:rPr lang="en-US" dirty="0"/>
              <a:t>Prestige Worldwide Consulting (</a:t>
            </a:r>
            <a:r>
              <a:rPr lang="en-US" dirty="0" err="1"/>
              <a:t>pWc</a:t>
            </a:r>
            <a:r>
              <a:rPr lang="en-US" dirty="0"/>
              <a:t>) | Team 5</a:t>
            </a:r>
          </a:p>
          <a:p>
            <a:r>
              <a:rPr lang="en-US" dirty="0"/>
              <a:t>03/21/2025</a:t>
            </a:r>
          </a:p>
        </p:txBody>
      </p:sp>
    </p:spTree>
    <p:extLst>
      <p:ext uri="{BB962C8B-B14F-4D97-AF65-F5344CB8AC3E}">
        <p14:creationId xmlns:p14="http://schemas.microsoft.com/office/powerpoint/2010/main" val="4158942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00">
            <a:extLst>
              <a:ext uri="{FF2B5EF4-FFF2-40B4-BE49-F238E27FC236}">
                <a16:creationId xmlns:a16="http://schemas.microsoft.com/office/drawing/2014/main" id="{30ED98EB-CA2D-46F0-BB2E-1CBC789EF1E1}"/>
              </a:ext>
            </a:extLst>
          </p:cNvPr>
          <p:cNvSpPr>
            <a:spLocks noGrp="1"/>
          </p:cNvSpPr>
          <p:nvPr>
            <p:ph type="sldNum" sz="quarter" idx="13"/>
          </p:nvPr>
        </p:nvSpPr>
        <p:spPr>
          <a:xfrm>
            <a:off x="6858000" y="4933950"/>
            <a:ext cx="2057400" cy="182880"/>
          </a:xfrm>
        </p:spPr>
        <p:txBody>
          <a:bodyPr/>
          <a:lstStyle/>
          <a:p>
            <a:fld id="{2154EA64-C67A-624C-A147-549F97A9164D}" type="slidenum">
              <a:rPr lang="en-US" smtClean="0"/>
              <a:pPr/>
              <a:t>2</a:t>
            </a:fld>
            <a:endParaRPr lang="en-US" dirty="0"/>
          </a:p>
        </p:txBody>
      </p:sp>
      <p:sp>
        <p:nvSpPr>
          <p:cNvPr id="7" name="TextBox 6">
            <a:extLst>
              <a:ext uri="{FF2B5EF4-FFF2-40B4-BE49-F238E27FC236}">
                <a16:creationId xmlns:a16="http://schemas.microsoft.com/office/drawing/2014/main" id="{DB316017-615A-C9A4-F6E5-A31C321F8A56}"/>
              </a:ext>
            </a:extLst>
          </p:cNvPr>
          <p:cNvSpPr txBox="1"/>
          <p:nvPr/>
        </p:nvSpPr>
        <p:spPr>
          <a:xfrm>
            <a:off x="364142" y="848150"/>
            <a:ext cx="8367164" cy="4016484"/>
          </a:xfrm>
          <a:prstGeom prst="rect">
            <a:avLst/>
          </a:prstGeom>
          <a:noFill/>
          <a:ln>
            <a:solidFill>
              <a:schemeClr val="tx1"/>
            </a:solidFill>
          </a:ln>
        </p:spPr>
        <p:txBody>
          <a:bodyPr wrap="square">
            <a:spAutoFit/>
          </a:bodyPr>
          <a:lstStyle/>
          <a:p>
            <a:pPr marR="0" lvl="0">
              <a:buSzPts val="1000"/>
              <a:tabLst>
                <a:tab pos="457200" algn="l"/>
              </a:tabLst>
            </a:pPr>
            <a:r>
              <a:rPr lang="en-US" sz="1500" b="1" dirty="0">
                <a:effectLst/>
                <a:latin typeface="Aptos" panose="020B0004020202020204" pitchFamily="34" charset="0"/>
                <a:ea typeface="Times New Roman" panose="02020603050405020304" pitchFamily="18" charset="0"/>
                <a:cs typeface="Aptos" panose="020B0004020202020204" pitchFamily="34" charset="0"/>
              </a:rPr>
              <a:t>Problem:</a:t>
            </a:r>
            <a:r>
              <a:rPr lang="en-US" sz="1500" dirty="0">
                <a:effectLst/>
                <a:latin typeface="Aptos" panose="020B0004020202020204" pitchFamily="34" charset="0"/>
                <a:ea typeface="Times New Roman" panose="02020603050405020304" pitchFamily="18" charset="0"/>
                <a:cs typeface="Aptos" panose="020B0004020202020204" pitchFamily="34" charset="0"/>
              </a:rPr>
              <a:t> Stay Tranquilo has a unique opportunity to strengthen its market position and unlock sustainable monetization by defining a clear brand identity and aligning content with its ideal audience.</a:t>
            </a:r>
          </a:p>
          <a:p>
            <a:pPr marR="0" lvl="0">
              <a:buSzPts val="1000"/>
              <a:tabLst>
                <a:tab pos="457200" algn="l"/>
              </a:tabLst>
            </a:pPr>
            <a:endParaRPr lang="en-US" sz="1500" dirty="0">
              <a:effectLst/>
              <a:latin typeface="Aptos" panose="020B0004020202020204" pitchFamily="34" charset="0"/>
              <a:ea typeface="Times New Roman" panose="02020603050405020304" pitchFamily="18" charset="0"/>
              <a:cs typeface="Aptos" panose="020B0004020202020204" pitchFamily="34" charset="0"/>
            </a:endParaRPr>
          </a:p>
          <a:p>
            <a:pPr marR="0" lvl="0">
              <a:buSzPts val="1000"/>
              <a:tabLst>
                <a:tab pos="457200" algn="l"/>
              </a:tabLst>
            </a:pPr>
            <a:r>
              <a:rPr lang="en-US" sz="1500" b="1" dirty="0">
                <a:effectLst/>
                <a:latin typeface="Aptos" panose="020B0004020202020204" pitchFamily="34" charset="0"/>
                <a:ea typeface="Times New Roman" panose="02020603050405020304" pitchFamily="18" charset="0"/>
                <a:cs typeface="Aptos" panose="020B0004020202020204" pitchFamily="34" charset="0"/>
              </a:rPr>
              <a:t>Why It Matters:</a:t>
            </a:r>
            <a:r>
              <a:rPr lang="en-US" sz="1500" dirty="0">
                <a:effectLst/>
                <a:latin typeface="Aptos" panose="020B0004020202020204" pitchFamily="34" charset="0"/>
                <a:ea typeface="Times New Roman" panose="02020603050405020304" pitchFamily="18" charset="0"/>
                <a:cs typeface="Aptos" panose="020B0004020202020204" pitchFamily="34" charset="0"/>
              </a:rPr>
              <a:t> </a:t>
            </a:r>
            <a:endParaRPr lang="en-US" sz="1500" dirty="0">
              <a:effectLst/>
              <a:latin typeface="Aptos" panose="020B0004020202020204" pitchFamily="34" charset="0"/>
              <a:ea typeface="Aptos" panose="020B0004020202020204" pitchFamily="34" charset="0"/>
              <a:cs typeface="Aptos" panose="020B0004020202020204" pitchFamily="34" charset="0"/>
            </a:endParaRPr>
          </a:p>
          <a:p>
            <a:pPr marL="742950" marR="0" lvl="1" indent="-285750">
              <a:buSzPts val="1000"/>
              <a:buFont typeface="Courier New" panose="02070309020205020404" pitchFamily="49" charset="0"/>
              <a:buChar char="o"/>
              <a:tabLst>
                <a:tab pos="914400" algn="l"/>
              </a:tabLst>
            </a:pPr>
            <a:r>
              <a:rPr lang="en-US" sz="1500" dirty="0">
                <a:effectLst/>
                <a:latin typeface="Aptos" panose="020B0004020202020204" pitchFamily="34" charset="0"/>
                <a:ea typeface="Times New Roman" panose="02020603050405020304" pitchFamily="18" charset="0"/>
                <a:cs typeface="Times New Roman" panose="02020603050405020304" pitchFamily="18" charset="0"/>
              </a:rPr>
              <a:t>A well-defined brand identity enhances revenue potential.</a:t>
            </a:r>
          </a:p>
          <a:p>
            <a:pPr marL="742950" marR="0" lvl="1" indent="-285750">
              <a:buSzPts val="1000"/>
              <a:buFont typeface="Courier New" panose="02070309020205020404" pitchFamily="49" charset="0"/>
              <a:buChar char="o"/>
              <a:tabLst>
                <a:tab pos="914400" algn="l"/>
              </a:tabLst>
            </a:pPr>
            <a:r>
              <a:rPr lang="en-US" sz="1500" dirty="0">
                <a:effectLst/>
                <a:latin typeface="Aptos" panose="020B0004020202020204" pitchFamily="34" charset="0"/>
                <a:ea typeface="Times New Roman" panose="02020603050405020304" pitchFamily="18" charset="0"/>
                <a:cs typeface="Times New Roman" panose="02020603050405020304" pitchFamily="18" charset="0"/>
              </a:rPr>
              <a:t>Targeted content increases engagement and loyalty.</a:t>
            </a:r>
          </a:p>
          <a:p>
            <a:pPr marL="742950" marR="0" lvl="1" indent="-285750">
              <a:buSzPts val="1000"/>
              <a:buFont typeface="Courier New" panose="02070309020205020404" pitchFamily="49" charset="0"/>
              <a:buChar char="o"/>
              <a:tabLst>
                <a:tab pos="914400" algn="l"/>
              </a:tabLst>
            </a:pPr>
            <a:r>
              <a:rPr lang="en-US" sz="1500" dirty="0">
                <a:effectLst/>
                <a:latin typeface="Aptos" panose="020B0004020202020204" pitchFamily="34" charset="0"/>
                <a:ea typeface="Times New Roman" panose="02020603050405020304" pitchFamily="18" charset="0"/>
                <a:cs typeface="Times New Roman" panose="02020603050405020304" pitchFamily="18" charset="0"/>
              </a:rPr>
              <a:t>A distinct niche helps differentiate from competitors (</a:t>
            </a:r>
            <a:r>
              <a:rPr lang="en-US" sz="1500" dirty="0" err="1">
                <a:effectLst/>
                <a:latin typeface="Aptos" panose="020B0004020202020204" pitchFamily="34" charset="0"/>
                <a:ea typeface="Times New Roman" panose="02020603050405020304" pitchFamily="18" charset="0"/>
                <a:cs typeface="Times New Roman" panose="02020603050405020304" pitchFamily="18" charset="0"/>
              </a:rPr>
              <a:t>Mitú</a:t>
            </a:r>
            <a:r>
              <a:rPr lang="en-US" sz="1500" dirty="0">
                <a:effectLst/>
                <a:latin typeface="Aptos" panose="020B0004020202020204" pitchFamily="34" charset="0"/>
                <a:ea typeface="Times New Roman" panose="02020603050405020304" pitchFamily="18" charset="0"/>
                <a:cs typeface="Times New Roman" panose="02020603050405020304" pitchFamily="18" charset="0"/>
              </a:rPr>
              <a:t>, My Cultura).</a:t>
            </a:r>
          </a:p>
          <a:p>
            <a:pPr marR="0" lvl="1">
              <a:buSzPts val="1000"/>
              <a:tabLst>
                <a:tab pos="914400" algn="l"/>
              </a:tabLst>
            </a:pPr>
            <a:endParaRPr lang="en-US" sz="1500" dirty="0">
              <a:effectLst/>
              <a:latin typeface="Aptos" panose="020B0004020202020204" pitchFamily="34" charset="0"/>
              <a:ea typeface="Times New Roman" panose="02020603050405020304" pitchFamily="18" charset="0"/>
              <a:cs typeface="Times New Roman" panose="02020603050405020304" pitchFamily="18" charset="0"/>
            </a:endParaRPr>
          </a:p>
          <a:p>
            <a:pPr marR="0" lvl="0">
              <a:buSzPts val="1000"/>
              <a:tabLst>
                <a:tab pos="457200" algn="l"/>
              </a:tabLst>
            </a:pPr>
            <a:r>
              <a:rPr lang="en-US" sz="1500" b="1" dirty="0">
                <a:effectLst/>
                <a:latin typeface="Aptos" panose="020B0004020202020204" pitchFamily="34" charset="0"/>
                <a:ea typeface="Times New Roman" panose="02020603050405020304" pitchFamily="18" charset="0"/>
                <a:cs typeface="Aptos" panose="020B0004020202020204" pitchFamily="34" charset="0"/>
              </a:rPr>
              <a:t>Key Recommendation:</a:t>
            </a:r>
            <a:r>
              <a:rPr lang="en-US" sz="1500" dirty="0">
                <a:effectLst/>
                <a:latin typeface="Aptos" panose="020B0004020202020204" pitchFamily="34" charset="0"/>
                <a:ea typeface="Times New Roman" panose="02020603050405020304" pitchFamily="18" charset="0"/>
                <a:cs typeface="Aptos" panose="020B0004020202020204" pitchFamily="34" charset="0"/>
              </a:rPr>
              <a:t> </a:t>
            </a:r>
            <a:endParaRPr lang="en-US" sz="1500" dirty="0">
              <a:effectLst/>
              <a:latin typeface="Aptos" panose="020B0004020202020204" pitchFamily="34" charset="0"/>
              <a:ea typeface="Aptos" panose="020B0004020202020204" pitchFamily="34" charset="0"/>
              <a:cs typeface="Aptos" panose="020B0004020202020204" pitchFamily="34" charset="0"/>
            </a:endParaRPr>
          </a:p>
          <a:p>
            <a:pPr marL="742950" marR="0" lvl="1" indent="-285750">
              <a:buSzPts val="1000"/>
              <a:buFont typeface="Courier New" panose="02070309020205020404" pitchFamily="49" charset="0"/>
              <a:buChar char="o"/>
              <a:tabLst>
                <a:tab pos="914400" algn="l"/>
              </a:tabLst>
            </a:pPr>
            <a:r>
              <a:rPr lang="en-US" sz="1500" dirty="0">
                <a:effectLst/>
                <a:latin typeface="Aptos" panose="020B0004020202020204" pitchFamily="34" charset="0"/>
                <a:ea typeface="Times New Roman" panose="02020603050405020304" pitchFamily="18" charset="0"/>
                <a:cs typeface="Times New Roman" panose="02020603050405020304" pitchFamily="18" charset="0"/>
              </a:rPr>
              <a:t>Adopt a </a:t>
            </a:r>
            <a:r>
              <a:rPr lang="en-US" sz="1500">
                <a:effectLst/>
                <a:latin typeface="Aptos" panose="020B0004020202020204" pitchFamily="34" charset="0"/>
                <a:ea typeface="Times New Roman" panose="02020603050405020304" pitchFamily="18" charset="0"/>
                <a:cs typeface="Times New Roman" panose="02020603050405020304" pitchFamily="18" charset="0"/>
              </a:rPr>
              <a:t>clearer</a:t>
            </a:r>
            <a:r>
              <a:rPr lang="en-US" sz="1500" dirty="0">
                <a:effectLst/>
                <a:latin typeface="Aptos" panose="020B0004020202020204" pitchFamily="34" charset="0"/>
                <a:ea typeface="Times New Roman" panose="02020603050405020304" pitchFamily="18" charset="0"/>
                <a:cs typeface="Times New Roman" panose="02020603050405020304" pitchFamily="18" charset="0"/>
              </a:rPr>
              <a:t> brand positioning and align content strategy to drive engagement and monetization through cultural authenticity and community-driven partnerships.</a:t>
            </a:r>
          </a:p>
          <a:p>
            <a:pPr marL="742950" marR="0" lvl="1" indent="-285750">
              <a:buSzPts val="1000"/>
              <a:buFont typeface="Courier New" panose="02070309020205020404" pitchFamily="49" charset="0"/>
              <a:buChar char="o"/>
              <a:tabLst>
                <a:tab pos="914400" algn="l"/>
              </a:tabLst>
            </a:pPr>
            <a:endParaRPr lang="en-US" sz="1500" dirty="0">
              <a:effectLst/>
              <a:latin typeface="Aptos" panose="020B0004020202020204" pitchFamily="34" charset="0"/>
              <a:ea typeface="Aptos" panose="020B0004020202020204" pitchFamily="34" charset="0"/>
              <a:cs typeface="Times New Roman" panose="02020603050405020304" pitchFamily="18" charset="0"/>
            </a:endParaRPr>
          </a:p>
          <a:p>
            <a:pPr marR="0" lvl="0">
              <a:buSzPts val="1000"/>
              <a:tabLst>
                <a:tab pos="457200" algn="l"/>
              </a:tabLst>
            </a:pPr>
            <a:r>
              <a:rPr lang="en-US" sz="1500" b="1" dirty="0">
                <a:effectLst/>
                <a:latin typeface="Aptos" panose="020B0004020202020204" pitchFamily="34" charset="0"/>
                <a:ea typeface="Times New Roman" panose="02020603050405020304" pitchFamily="18" charset="0"/>
                <a:cs typeface="Aptos" panose="020B0004020202020204" pitchFamily="34" charset="0"/>
              </a:rPr>
              <a:t>Outcome:</a:t>
            </a:r>
          </a:p>
          <a:p>
            <a:pPr marL="800100" lvl="1" indent="-342900">
              <a:buSzPts val="1000"/>
              <a:buFont typeface="Courier New" panose="02070309020205020404" pitchFamily="49" charset="0"/>
              <a:buChar char="o"/>
              <a:tabLst>
                <a:tab pos="457200" algn="l"/>
              </a:tabLst>
            </a:pPr>
            <a:r>
              <a:rPr lang="en-US" sz="1500" dirty="0">
                <a:effectLst/>
                <a:latin typeface="Aptos" panose="020B0004020202020204" pitchFamily="34" charset="0"/>
                <a:ea typeface="Times New Roman" panose="02020603050405020304" pitchFamily="18" charset="0"/>
                <a:cs typeface="Aptos" panose="020B0004020202020204" pitchFamily="34" charset="0"/>
              </a:rPr>
              <a:t>Stronger brand identity and audience engagement.</a:t>
            </a:r>
          </a:p>
          <a:p>
            <a:pPr marL="800100" lvl="1" indent="-342900">
              <a:buSzPts val="1000"/>
              <a:buFont typeface="Courier New" panose="02070309020205020404" pitchFamily="49" charset="0"/>
              <a:buChar char="o"/>
              <a:tabLst>
                <a:tab pos="457200" algn="l"/>
              </a:tabLst>
            </a:pPr>
            <a:r>
              <a:rPr lang="en-US" sz="1500" dirty="0">
                <a:effectLst/>
                <a:latin typeface="Aptos" panose="020B0004020202020204" pitchFamily="34" charset="0"/>
                <a:ea typeface="Times New Roman" panose="02020603050405020304" pitchFamily="18" charset="0"/>
                <a:cs typeface="Aptos" panose="020B0004020202020204" pitchFamily="34" charset="0"/>
              </a:rPr>
              <a:t>Monetization through community-driven partnerships.</a:t>
            </a:r>
          </a:p>
          <a:p>
            <a:pPr marL="800100" lvl="1" indent="-342900">
              <a:buSzPts val="1000"/>
              <a:buFont typeface="Courier New" panose="02070309020205020404" pitchFamily="49" charset="0"/>
              <a:buChar char="o"/>
              <a:tabLst>
                <a:tab pos="457200" algn="l"/>
              </a:tabLst>
            </a:pPr>
            <a:r>
              <a:rPr lang="en-US" sz="1500" dirty="0">
                <a:effectLst/>
                <a:latin typeface="Aptos" panose="020B0004020202020204" pitchFamily="34" charset="0"/>
                <a:ea typeface="Times New Roman" panose="02020603050405020304" pitchFamily="18" charset="0"/>
                <a:cs typeface="Aptos" panose="020B0004020202020204" pitchFamily="34" charset="0"/>
              </a:rPr>
              <a:t>Scalable business model beyond traditional ad revenue.</a:t>
            </a:r>
            <a:endParaRPr lang="en-US" sz="1500" dirty="0">
              <a:effectLst/>
              <a:latin typeface="Aptos" panose="020B0004020202020204" pitchFamily="34" charset="0"/>
              <a:ea typeface="Aptos" panose="020B0004020202020204" pitchFamily="34" charset="0"/>
              <a:cs typeface="Aptos" panose="020B0004020202020204" pitchFamily="34" charset="0"/>
            </a:endParaRPr>
          </a:p>
        </p:txBody>
      </p:sp>
      <p:sp>
        <p:nvSpPr>
          <p:cNvPr id="9" name="Title 8">
            <a:extLst>
              <a:ext uri="{FF2B5EF4-FFF2-40B4-BE49-F238E27FC236}">
                <a16:creationId xmlns:a16="http://schemas.microsoft.com/office/drawing/2014/main" id="{B4DDFF23-E406-343A-0BE7-330E28644AD9}"/>
              </a:ext>
            </a:extLst>
          </p:cNvPr>
          <p:cNvSpPr>
            <a:spLocks noGrp="1"/>
          </p:cNvSpPr>
          <p:nvPr>
            <p:ph type="title"/>
          </p:nvPr>
        </p:nvSpPr>
        <p:spPr/>
        <p:txBody>
          <a:bodyPr/>
          <a:lstStyle/>
          <a:p>
            <a:r>
              <a:rPr lang="en-US" b="1" dirty="0"/>
              <a:t>Executive Summary</a:t>
            </a:r>
            <a:br>
              <a:rPr lang="en-US" b="1" dirty="0"/>
            </a:br>
            <a:r>
              <a:rPr lang="en-US" sz="1800" dirty="0"/>
              <a:t>Problem Statement &amp; Why It Matters</a:t>
            </a:r>
            <a:endParaRPr lang="en-US" dirty="0"/>
          </a:p>
        </p:txBody>
      </p:sp>
    </p:spTree>
    <p:extLst>
      <p:ext uri="{BB962C8B-B14F-4D97-AF65-F5344CB8AC3E}">
        <p14:creationId xmlns:p14="http://schemas.microsoft.com/office/powerpoint/2010/main" val="3637497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359A2-A1C2-609A-C95B-7ABA71025EDF}"/>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F09ABE2C-6350-AC75-F242-5F791C2E34A8}"/>
              </a:ext>
            </a:extLst>
          </p:cNvPr>
          <p:cNvSpPr>
            <a:spLocks noGrp="1"/>
          </p:cNvSpPr>
          <p:nvPr>
            <p:ph type="title"/>
          </p:nvPr>
        </p:nvSpPr>
        <p:spPr>
          <a:xfrm>
            <a:off x="228600" y="209549"/>
            <a:ext cx="8686800" cy="682625"/>
          </a:xfrm>
        </p:spPr>
        <p:txBody>
          <a:bodyPr vert="horz" lIns="0" tIns="0" rIns="1097280" bIns="0" rtlCol="0" anchor="ctr">
            <a:normAutofit/>
          </a:bodyPr>
          <a:lstStyle/>
          <a:p>
            <a:r>
              <a:rPr lang="en-US" b="1" kern="1200">
                <a:latin typeface="Arial" charset="0"/>
                <a:ea typeface="Arial" charset="0"/>
                <a:cs typeface="Arial" charset="0"/>
              </a:rPr>
              <a:t>Industry &amp; Competitive Analysis</a:t>
            </a:r>
          </a:p>
        </p:txBody>
      </p:sp>
      <p:sp>
        <p:nvSpPr>
          <p:cNvPr id="2" name="Text Placeholder 1">
            <a:extLst>
              <a:ext uri="{FF2B5EF4-FFF2-40B4-BE49-F238E27FC236}">
                <a16:creationId xmlns:a16="http://schemas.microsoft.com/office/drawing/2014/main" id="{9E2208E6-5C3C-6584-69F3-99E14D6DDD9D}"/>
              </a:ext>
            </a:extLst>
          </p:cNvPr>
          <p:cNvSpPr>
            <a:spLocks noGrp="1"/>
          </p:cNvSpPr>
          <p:nvPr>
            <p:ph type="body" sz="quarter" idx="10"/>
          </p:nvPr>
        </p:nvSpPr>
        <p:spPr>
          <a:xfrm>
            <a:off x="685800" y="4750144"/>
            <a:ext cx="7772400" cy="304800"/>
          </a:xfrm>
        </p:spPr>
        <p:txBody>
          <a:bodyPr vert="horz" lIns="0" tIns="0" rIns="0" bIns="0" rtlCol="0">
            <a:normAutofit/>
          </a:bodyPr>
          <a:lstStyle/>
          <a:p>
            <a:pPr>
              <a:spcAft>
                <a:spcPts val="600"/>
              </a:spcAft>
            </a:pPr>
            <a:r>
              <a:rPr lang="en-US" kern="1200" baseline="0" dirty="0">
                <a:latin typeface="Arial" charset="0"/>
                <a:ea typeface="Arial" charset="0"/>
                <a:cs typeface="Arial" charset="0"/>
              </a:rPr>
              <a:t>Refer to Appendix A for-Landscape chart</a:t>
            </a:r>
          </a:p>
        </p:txBody>
      </p:sp>
      <p:sp>
        <p:nvSpPr>
          <p:cNvPr id="16" name="Slide Number Placeholder 100" hidden="1">
            <a:extLst>
              <a:ext uri="{FF2B5EF4-FFF2-40B4-BE49-F238E27FC236}">
                <a16:creationId xmlns:a16="http://schemas.microsoft.com/office/drawing/2014/main" id="{A8B180DF-4DA2-BA7A-F3CA-7729617C6A94}"/>
              </a:ext>
            </a:extLst>
          </p:cNvPr>
          <p:cNvSpPr>
            <a:spLocks noGrp="1"/>
          </p:cNvSpPr>
          <p:nvPr>
            <p:ph type="sldNum" sz="quarter" idx="4294967295"/>
          </p:nvPr>
        </p:nvSpPr>
        <p:spPr>
          <a:xfrm>
            <a:off x="6858000" y="4933950"/>
            <a:ext cx="2057400" cy="182880"/>
          </a:xfrm>
        </p:spPr>
        <p:txBody>
          <a:bodyPr/>
          <a:lstStyle/>
          <a:p>
            <a:pPr>
              <a:spcAft>
                <a:spcPts val="600"/>
              </a:spcAft>
            </a:pPr>
            <a:fld id="{2154EA64-C67A-624C-A147-549F97A9164D}" type="slidenum">
              <a:rPr lang="en-US" smtClean="0"/>
              <a:pPr>
                <a:spcAft>
                  <a:spcPts val="600"/>
                </a:spcAft>
              </a:pPr>
              <a:t>3</a:t>
            </a:fld>
            <a:endParaRPr lang="en-US"/>
          </a:p>
        </p:txBody>
      </p:sp>
      <p:graphicFrame>
        <p:nvGraphicFramePr>
          <p:cNvPr id="18" name="TextBox 6">
            <a:extLst>
              <a:ext uri="{FF2B5EF4-FFF2-40B4-BE49-F238E27FC236}">
                <a16:creationId xmlns:a16="http://schemas.microsoft.com/office/drawing/2014/main" id="{073E53B1-C5DB-E3E5-96EA-5F94537A97F2}"/>
              </a:ext>
            </a:extLst>
          </p:cNvPr>
          <p:cNvGraphicFramePr/>
          <p:nvPr>
            <p:extLst>
              <p:ext uri="{D42A27DB-BD31-4B8C-83A1-F6EECF244321}">
                <p14:modId xmlns:p14="http://schemas.microsoft.com/office/powerpoint/2010/main" val="3375183266"/>
              </p:ext>
            </p:extLst>
          </p:nvPr>
        </p:nvGraphicFramePr>
        <p:xfrm>
          <a:off x="685800" y="1089316"/>
          <a:ext cx="7772400" cy="3470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24544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84E2D-4120-4F0D-315F-84E64AB62971}"/>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3D7C967-F8BA-2DB0-2006-C1A5DD3BCD3F}"/>
              </a:ext>
            </a:extLst>
          </p:cNvPr>
          <p:cNvSpPr>
            <a:spLocks noGrp="1"/>
          </p:cNvSpPr>
          <p:nvPr>
            <p:ph type="title"/>
          </p:nvPr>
        </p:nvSpPr>
        <p:spPr>
          <a:xfrm>
            <a:off x="228600" y="209549"/>
            <a:ext cx="8686800" cy="682625"/>
          </a:xfrm>
        </p:spPr>
        <p:txBody>
          <a:bodyPr vert="horz" lIns="0" tIns="0" rIns="1097280" bIns="0" rtlCol="0" anchor="ctr">
            <a:normAutofit/>
          </a:bodyPr>
          <a:lstStyle/>
          <a:p>
            <a:r>
              <a:rPr lang="en-US" b="1" kern="1200">
                <a:latin typeface="Arial" charset="0"/>
                <a:ea typeface="Arial" charset="0"/>
                <a:cs typeface="Arial" charset="0"/>
              </a:rPr>
              <a:t>Methodology</a:t>
            </a:r>
            <a:br>
              <a:rPr lang="en-US" b="1" kern="1200">
                <a:latin typeface="Arial" charset="0"/>
                <a:ea typeface="Arial" charset="0"/>
                <a:cs typeface="Arial" charset="0"/>
              </a:rPr>
            </a:br>
            <a:r>
              <a:rPr lang="en-US" b="1" kern="1200">
                <a:effectLst/>
                <a:latin typeface="Arial" charset="0"/>
                <a:ea typeface="Arial" charset="0"/>
                <a:cs typeface="Arial" charset="0"/>
              </a:rPr>
              <a:t>How We Arrived at Our Recommendation</a:t>
            </a:r>
            <a:endParaRPr lang="en-US" b="1" kern="1200">
              <a:latin typeface="Arial" charset="0"/>
              <a:ea typeface="Arial" charset="0"/>
              <a:cs typeface="Arial" charset="0"/>
            </a:endParaRPr>
          </a:p>
        </p:txBody>
      </p:sp>
      <p:sp>
        <p:nvSpPr>
          <p:cNvPr id="2" name="Text Placeholder 1">
            <a:extLst>
              <a:ext uri="{FF2B5EF4-FFF2-40B4-BE49-F238E27FC236}">
                <a16:creationId xmlns:a16="http://schemas.microsoft.com/office/drawing/2014/main" id="{2F69E948-015F-7A0E-E5C3-EEBF1D48221F}"/>
              </a:ext>
            </a:extLst>
          </p:cNvPr>
          <p:cNvSpPr>
            <a:spLocks noGrp="1"/>
          </p:cNvSpPr>
          <p:nvPr>
            <p:ph type="body" sz="quarter" idx="10"/>
          </p:nvPr>
        </p:nvSpPr>
        <p:spPr>
          <a:xfrm>
            <a:off x="685800" y="4757130"/>
            <a:ext cx="7772400" cy="304800"/>
          </a:xfrm>
        </p:spPr>
        <p:txBody>
          <a:bodyPr vert="horz" lIns="0" tIns="0" rIns="0" bIns="0" rtlCol="0">
            <a:normAutofit/>
          </a:bodyPr>
          <a:lstStyle/>
          <a:p>
            <a:pPr>
              <a:spcAft>
                <a:spcPts val="600"/>
              </a:spcAft>
            </a:pPr>
            <a:r>
              <a:rPr lang="en-US" b="1" kern="1200" baseline="0" dirty="0">
                <a:effectLst/>
                <a:latin typeface="Arial" charset="0"/>
                <a:ea typeface="Arial" charset="0"/>
                <a:cs typeface="Arial" charset="0"/>
              </a:rPr>
              <a:t>Latino culture thrives on connection: Stay Tranquilo must be a cultural hub</a:t>
            </a:r>
            <a:endParaRPr lang="en-US" b="1" kern="1200" baseline="0" dirty="0">
              <a:latin typeface="Arial" charset="0"/>
              <a:ea typeface="Arial" charset="0"/>
              <a:cs typeface="Arial" charset="0"/>
            </a:endParaRPr>
          </a:p>
        </p:txBody>
      </p:sp>
      <p:sp>
        <p:nvSpPr>
          <p:cNvPr id="16" name="Slide Number Placeholder 100" hidden="1">
            <a:extLst>
              <a:ext uri="{FF2B5EF4-FFF2-40B4-BE49-F238E27FC236}">
                <a16:creationId xmlns:a16="http://schemas.microsoft.com/office/drawing/2014/main" id="{68727296-B512-162E-6DD5-26ACA24706BE}"/>
              </a:ext>
            </a:extLst>
          </p:cNvPr>
          <p:cNvSpPr>
            <a:spLocks noGrp="1"/>
          </p:cNvSpPr>
          <p:nvPr>
            <p:ph type="sldNum" sz="quarter" idx="4294967295"/>
          </p:nvPr>
        </p:nvSpPr>
        <p:spPr>
          <a:xfrm>
            <a:off x="6858000" y="4933950"/>
            <a:ext cx="2057400" cy="182880"/>
          </a:xfrm>
        </p:spPr>
        <p:txBody>
          <a:bodyPr/>
          <a:lstStyle/>
          <a:p>
            <a:pPr>
              <a:spcAft>
                <a:spcPts val="600"/>
              </a:spcAft>
            </a:pPr>
            <a:fld id="{2154EA64-C67A-624C-A147-549F97A9164D}" type="slidenum">
              <a:rPr lang="en-US" smtClean="0"/>
              <a:pPr>
                <a:spcAft>
                  <a:spcPts val="600"/>
                </a:spcAft>
              </a:pPr>
              <a:t>4</a:t>
            </a:fld>
            <a:endParaRPr lang="en-US"/>
          </a:p>
        </p:txBody>
      </p:sp>
      <p:graphicFrame>
        <p:nvGraphicFramePr>
          <p:cNvPr id="20" name="TextBox 6">
            <a:extLst>
              <a:ext uri="{FF2B5EF4-FFF2-40B4-BE49-F238E27FC236}">
                <a16:creationId xmlns:a16="http://schemas.microsoft.com/office/drawing/2014/main" id="{68A96938-A5CC-7FD8-BEA0-0AE5BA8F7B02}"/>
              </a:ext>
            </a:extLst>
          </p:cNvPr>
          <p:cNvGraphicFramePr/>
          <p:nvPr>
            <p:extLst>
              <p:ext uri="{D42A27DB-BD31-4B8C-83A1-F6EECF244321}">
                <p14:modId xmlns:p14="http://schemas.microsoft.com/office/powerpoint/2010/main" val="2641380035"/>
              </p:ext>
            </p:extLst>
          </p:nvPr>
        </p:nvGraphicFramePr>
        <p:xfrm>
          <a:off x="685800" y="1089316"/>
          <a:ext cx="7772400" cy="3470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53823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57FF7-BD08-68C0-5026-FDCFC392EA39}"/>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328BD0E0-A81F-3A6A-1B61-1228DEA80D2C}"/>
              </a:ext>
            </a:extLst>
          </p:cNvPr>
          <p:cNvSpPr>
            <a:spLocks noGrp="1"/>
          </p:cNvSpPr>
          <p:nvPr>
            <p:ph type="title"/>
          </p:nvPr>
        </p:nvSpPr>
        <p:spPr>
          <a:xfrm>
            <a:off x="228600" y="209549"/>
            <a:ext cx="8686800" cy="682625"/>
          </a:xfrm>
        </p:spPr>
        <p:txBody>
          <a:bodyPr vert="horz" lIns="0" tIns="0" rIns="1097280" bIns="0" rtlCol="0" anchor="ctr">
            <a:normAutofit/>
          </a:bodyPr>
          <a:lstStyle/>
          <a:p>
            <a:r>
              <a:rPr lang="en-US" b="1" kern="1200">
                <a:latin typeface="Arial" charset="0"/>
                <a:ea typeface="Arial" charset="0"/>
                <a:cs typeface="Arial" charset="0"/>
              </a:rPr>
              <a:t>Strengthening Brand Positioning</a:t>
            </a:r>
            <a:endParaRPr lang="en-US" b="1" kern="1200" dirty="0">
              <a:latin typeface="Arial" charset="0"/>
              <a:ea typeface="Arial" charset="0"/>
              <a:cs typeface="Arial" charset="0"/>
            </a:endParaRPr>
          </a:p>
        </p:txBody>
      </p:sp>
      <p:sp>
        <p:nvSpPr>
          <p:cNvPr id="2" name="Text Placeholder 1">
            <a:extLst>
              <a:ext uri="{FF2B5EF4-FFF2-40B4-BE49-F238E27FC236}">
                <a16:creationId xmlns:a16="http://schemas.microsoft.com/office/drawing/2014/main" id="{3BBF7816-8F6B-9E3C-D935-F68EB76BC0DB}"/>
              </a:ext>
            </a:extLst>
          </p:cNvPr>
          <p:cNvSpPr>
            <a:spLocks noGrp="1"/>
          </p:cNvSpPr>
          <p:nvPr>
            <p:ph type="body" sz="quarter" idx="10"/>
          </p:nvPr>
        </p:nvSpPr>
        <p:spPr>
          <a:xfrm>
            <a:off x="228600" y="721996"/>
            <a:ext cx="4861560" cy="304800"/>
          </a:xfrm>
        </p:spPr>
        <p:txBody>
          <a:bodyPr vert="horz" lIns="0" tIns="0" rIns="0" bIns="0" rtlCol="0">
            <a:normAutofit/>
          </a:bodyPr>
          <a:lstStyle/>
          <a:p>
            <a:pPr algn="l">
              <a:spcAft>
                <a:spcPts val="600"/>
              </a:spcAft>
            </a:pPr>
            <a:r>
              <a:rPr lang="en-US" kern="1200" baseline="0" dirty="0">
                <a:latin typeface="Arial" charset="0"/>
                <a:ea typeface="Arial" charset="0"/>
                <a:cs typeface="Arial" charset="0"/>
              </a:rPr>
              <a:t>Refer to Appendix B, C, D, E, F, G, H</a:t>
            </a:r>
          </a:p>
        </p:txBody>
      </p:sp>
      <p:sp>
        <p:nvSpPr>
          <p:cNvPr id="16" name="Slide Number Placeholder 100" hidden="1">
            <a:extLst>
              <a:ext uri="{FF2B5EF4-FFF2-40B4-BE49-F238E27FC236}">
                <a16:creationId xmlns:a16="http://schemas.microsoft.com/office/drawing/2014/main" id="{B22DF8A9-E74C-CD98-86D7-20E16FF95361}"/>
              </a:ext>
            </a:extLst>
          </p:cNvPr>
          <p:cNvSpPr>
            <a:spLocks noGrp="1"/>
          </p:cNvSpPr>
          <p:nvPr>
            <p:ph type="sldNum" sz="quarter" idx="4294967295"/>
          </p:nvPr>
        </p:nvSpPr>
        <p:spPr>
          <a:xfrm>
            <a:off x="6858000" y="4933950"/>
            <a:ext cx="2057400" cy="182880"/>
          </a:xfrm>
        </p:spPr>
        <p:txBody>
          <a:bodyPr/>
          <a:lstStyle/>
          <a:p>
            <a:pPr>
              <a:spcAft>
                <a:spcPts val="600"/>
              </a:spcAft>
            </a:pPr>
            <a:fld id="{2154EA64-C67A-624C-A147-549F97A9164D}" type="slidenum">
              <a:rPr lang="en-US" smtClean="0"/>
              <a:pPr>
                <a:spcAft>
                  <a:spcPts val="600"/>
                </a:spcAft>
              </a:pPr>
              <a:t>5</a:t>
            </a:fld>
            <a:endParaRPr lang="en-US"/>
          </a:p>
        </p:txBody>
      </p:sp>
      <p:graphicFrame>
        <p:nvGraphicFramePr>
          <p:cNvPr id="19" name="TextBox 6">
            <a:extLst>
              <a:ext uri="{FF2B5EF4-FFF2-40B4-BE49-F238E27FC236}">
                <a16:creationId xmlns:a16="http://schemas.microsoft.com/office/drawing/2014/main" id="{B82A4123-3DBB-E655-2427-7DE87156381A}"/>
              </a:ext>
            </a:extLst>
          </p:cNvPr>
          <p:cNvGraphicFramePr/>
          <p:nvPr>
            <p:extLst>
              <p:ext uri="{D42A27DB-BD31-4B8C-83A1-F6EECF244321}">
                <p14:modId xmlns:p14="http://schemas.microsoft.com/office/powerpoint/2010/main" val="2110365003"/>
              </p:ext>
            </p:extLst>
          </p:nvPr>
        </p:nvGraphicFramePr>
        <p:xfrm>
          <a:off x="312420" y="1089316"/>
          <a:ext cx="8602980" cy="3470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9107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602B2-61F7-EA9C-BB3F-7E359E8CE08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17E22E4-5897-F31F-357E-AEDABD99B31B}"/>
              </a:ext>
            </a:extLst>
          </p:cNvPr>
          <p:cNvSpPr>
            <a:spLocks noGrp="1"/>
          </p:cNvSpPr>
          <p:nvPr>
            <p:ph type="body" sz="quarter" idx="10"/>
          </p:nvPr>
        </p:nvSpPr>
        <p:spPr/>
        <p:txBody>
          <a:bodyPr/>
          <a:lstStyle/>
          <a:p>
            <a:r>
              <a:rPr lang="en-US" b="1" i="1" dirty="0">
                <a:effectLst/>
                <a:latin typeface="Aptos" panose="020B0004020202020204" pitchFamily="34" charset="0"/>
                <a:ea typeface="Times New Roman" panose="02020603050405020304" pitchFamily="18" charset="0"/>
                <a:cs typeface="Aptos" panose="020B0004020202020204" pitchFamily="34" charset="0"/>
              </a:rPr>
              <a:t>Bicultural Latinos crave relatable, lifestyle-driven content - Stay Tranquilo can fill that gap.</a:t>
            </a:r>
          </a:p>
          <a:p>
            <a:r>
              <a:rPr lang="en-US" b="1" i="1" dirty="0">
                <a:latin typeface="Aptos" panose="020B0004020202020204" pitchFamily="34" charset="0"/>
              </a:rPr>
              <a:t>Refer to Appendix B, C, K</a:t>
            </a:r>
            <a:endParaRPr lang="en-US" b="1" dirty="0"/>
          </a:p>
        </p:txBody>
      </p:sp>
      <p:sp>
        <p:nvSpPr>
          <p:cNvPr id="16" name="Slide Number Placeholder 100">
            <a:extLst>
              <a:ext uri="{FF2B5EF4-FFF2-40B4-BE49-F238E27FC236}">
                <a16:creationId xmlns:a16="http://schemas.microsoft.com/office/drawing/2014/main" id="{3351BB56-7BFE-4279-2803-EC2F5D933E8F}"/>
              </a:ext>
            </a:extLst>
          </p:cNvPr>
          <p:cNvSpPr>
            <a:spLocks noGrp="1"/>
          </p:cNvSpPr>
          <p:nvPr>
            <p:ph type="sldNum" sz="quarter" idx="13"/>
          </p:nvPr>
        </p:nvSpPr>
        <p:spPr/>
        <p:txBody>
          <a:bodyPr/>
          <a:lstStyle/>
          <a:p>
            <a:fld id="{2154EA64-C67A-624C-A147-549F97A9164D}" type="slidenum">
              <a:rPr lang="en-US" smtClean="0"/>
              <a:pPr/>
              <a:t>6</a:t>
            </a:fld>
            <a:endParaRPr lang="en-US" dirty="0"/>
          </a:p>
        </p:txBody>
      </p:sp>
      <p:sp>
        <p:nvSpPr>
          <p:cNvPr id="4" name="Title 8">
            <a:extLst>
              <a:ext uri="{FF2B5EF4-FFF2-40B4-BE49-F238E27FC236}">
                <a16:creationId xmlns:a16="http://schemas.microsoft.com/office/drawing/2014/main" id="{454D4A27-3D7D-FAC5-985A-8BF0C6BC2C19}"/>
              </a:ext>
            </a:extLst>
          </p:cNvPr>
          <p:cNvSpPr>
            <a:spLocks noGrp="1"/>
          </p:cNvSpPr>
          <p:nvPr>
            <p:ph type="title"/>
          </p:nvPr>
        </p:nvSpPr>
        <p:spPr/>
        <p:txBody>
          <a:bodyPr/>
          <a:lstStyle/>
          <a:p>
            <a:r>
              <a:rPr lang="en-US" b="1" dirty="0"/>
              <a:t>Audience Segme</a:t>
            </a:r>
            <a:r>
              <a:rPr lang="en-US" dirty="0"/>
              <a:t>ntation</a:t>
            </a:r>
            <a:br>
              <a:rPr lang="en-US" b="1" dirty="0"/>
            </a:br>
            <a:r>
              <a:rPr lang="en-US" sz="1800" dirty="0">
                <a:effectLst/>
                <a:latin typeface="Aptos" panose="020B0004020202020204" pitchFamily="34" charset="0"/>
                <a:ea typeface="Times New Roman" panose="02020603050405020304" pitchFamily="18" charset="0"/>
                <a:cs typeface="Aptos" panose="020B0004020202020204" pitchFamily="34" charset="0"/>
              </a:rPr>
              <a:t>Who Stay Tranquilo Should Target</a:t>
            </a:r>
            <a:endParaRPr lang="en-US" dirty="0"/>
          </a:p>
        </p:txBody>
      </p:sp>
      <p:sp>
        <p:nvSpPr>
          <p:cNvPr id="7" name="TextBox 6">
            <a:extLst>
              <a:ext uri="{FF2B5EF4-FFF2-40B4-BE49-F238E27FC236}">
                <a16:creationId xmlns:a16="http://schemas.microsoft.com/office/drawing/2014/main" id="{EBEF2B08-57B3-EF50-3DB2-7F282E7366F4}"/>
              </a:ext>
            </a:extLst>
          </p:cNvPr>
          <p:cNvSpPr txBox="1"/>
          <p:nvPr/>
        </p:nvSpPr>
        <p:spPr>
          <a:xfrm>
            <a:off x="118244" y="1129808"/>
            <a:ext cx="8907512" cy="2910284"/>
          </a:xfrm>
          <a:prstGeom prst="rect">
            <a:avLst/>
          </a:prstGeom>
          <a:noFill/>
          <a:ln>
            <a:solidFill>
              <a:schemeClr val="tx1"/>
            </a:solidFill>
          </a:ln>
        </p:spPr>
        <p:txBody>
          <a:bodyPr wrap="square">
            <a:spAutoFit/>
          </a:bodyPr>
          <a:lstStyle/>
          <a:p>
            <a:pPr marR="0" lvl="0">
              <a:lnSpc>
                <a:spcPct val="150000"/>
              </a:lnSpc>
              <a:buSzPts val="1000"/>
              <a:tabLst>
                <a:tab pos="457200" algn="l"/>
              </a:tabLst>
            </a:pPr>
            <a:r>
              <a:rPr lang="en-US" sz="2400" b="1" dirty="0">
                <a:effectLst/>
                <a:latin typeface="Aptos" panose="020B0004020202020204" pitchFamily="34" charset="0"/>
                <a:ea typeface="Times New Roman" panose="02020603050405020304" pitchFamily="18" charset="0"/>
                <a:cs typeface="Aptos" panose="020B0004020202020204" pitchFamily="34" charset="0"/>
              </a:rPr>
              <a:t>Primary Target:</a:t>
            </a:r>
            <a:r>
              <a:rPr lang="en-US" sz="2400" dirty="0">
                <a:effectLst/>
                <a:latin typeface="Aptos" panose="020B0004020202020204" pitchFamily="34" charset="0"/>
                <a:ea typeface="Times New Roman" panose="02020603050405020304" pitchFamily="18" charset="0"/>
                <a:cs typeface="Aptos" panose="020B0004020202020204" pitchFamily="34" charset="0"/>
              </a:rPr>
              <a:t> </a:t>
            </a:r>
            <a:r>
              <a:rPr lang="en-US" sz="2400" b="1" dirty="0">
                <a:effectLst/>
                <a:latin typeface="Aptos" panose="020B0004020202020204" pitchFamily="34" charset="0"/>
                <a:ea typeface="Times New Roman" panose="02020603050405020304" pitchFamily="18" charset="0"/>
                <a:cs typeface="Aptos" panose="020B0004020202020204" pitchFamily="34" charset="0"/>
              </a:rPr>
              <a:t>Young Latino professionals (24-35).</a:t>
            </a:r>
            <a:endParaRPr lang="en-US" sz="2400" b="1" dirty="0">
              <a:latin typeface="Aptos" panose="020B0004020202020204" pitchFamily="34" charset="0"/>
              <a:ea typeface="Times New Roman" panose="02020603050405020304" pitchFamily="18" charset="0"/>
              <a:cs typeface="Aptos" panose="020B0004020202020204" pitchFamily="34" charset="0"/>
            </a:endParaRPr>
          </a:p>
          <a:p>
            <a:pPr marL="800100" lvl="1" indent="-342900">
              <a:lnSpc>
                <a:spcPct val="150000"/>
              </a:lnSpc>
              <a:buSzPts val="1000"/>
              <a:buFont typeface="Courier New" panose="02070309020205020404" pitchFamily="49" charset="0"/>
              <a:buChar char="o"/>
              <a:tabLst>
                <a:tab pos="457200" algn="l"/>
              </a:tabLst>
            </a:pPr>
            <a:r>
              <a:rPr lang="en-US" sz="2000" dirty="0">
                <a:effectLst/>
                <a:latin typeface="Aptos" panose="020B0004020202020204" pitchFamily="34" charset="0"/>
                <a:ea typeface="Times New Roman" panose="02020603050405020304" pitchFamily="18" charset="0"/>
                <a:cs typeface="Aptos" panose="020B0004020202020204" pitchFamily="34" charset="0"/>
              </a:rPr>
              <a:t>Seeking balance between career &amp; culture.</a:t>
            </a:r>
          </a:p>
          <a:p>
            <a:pPr marL="800100" lvl="1" indent="-342900">
              <a:lnSpc>
                <a:spcPct val="150000"/>
              </a:lnSpc>
              <a:buSzPts val="1000"/>
              <a:buFont typeface="Courier New" panose="02070309020205020404" pitchFamily="49" charset="0"/>
              <a:buChar char="o"/>
              <a:tabLst>
                <a:tab pos="457200" algn="l"/>
              </a:tabLst>
            </a:pPr>
            <a:r>
              <a:rPr lang="en-US" sz="2000" dirty="0">
                <a:effectLst/>
                <a:latin typeface="Aptos" panose="020B0004020202020204" pitchFamily="34" charset="0"/>
                <a:ea typeface="Times New Roman" panose="02020603050405020304" pitchFamily="18" charset="0"/>
                <a:cs typeface="Aptos" panose="020B0004020202020204" pitchFamily="34" charset="0"/>
              </a:rPr>
              <a:t>High digital engagement - ideal for social &amp; video-first content.</a:t>
            </a:r>
            <a:endParaRPr lang="en-US" sz="2000" dirty="0">
              <a:effectLst/>
              <a:latin typeface="Aptos" panose="020B0004020202020204" pitchFamily="34" charset="0"/>
              <a:ea typeface="Aptos" panose="020B0004020202020204" pitchFamily="34" charset="0"/>
              <a:cs typeface="Aptos" panose="020B0004020202020204" pitchFamily="34" charset="0"/>
            </a:endParaRPr>
          </a:p>
          <a:p>
            <a:pPr marR="0" lvl="0">
              <a:lnSpc>
                <a:spcPct val="150000"/>
              </a:lnSpc>
              <a:buSzPts val="1000"/>
              <a:tabLst>
                <a:tab pos="457200" algn="l"/>
              </a:tabLst>
            </a:pPr>
            <a:r>
              <a:rPr lang="en-US" sz="2000" b="1" dirty="0">
                <a:effectLst/>
                <a:latin typeface="Aptos" panose="020B0004020202020204" pitchFamily="34" charset="0"/>
                <a:ea typeface="Times New Roman" panose="02020603050405020304" pitchFamily="18" charset="0"/>
                <a:cs typeface="Aptos" panose="020B0004020202020204" pitchFamily="34" charset="0"/>
              </a:rPr>
              <a:t>Secondary Target: Latinas in wellness &amp; career.</a:t>
            </a:r>
          </a:p>
          <a:p>
            <a:pPr marL="800100" lvl="1" indent="-342900">
              <a:lnSpc>
                <a:spcPct val="150000"/>
              </a:lnSpc>
              <a:buSzPts val="1000"/>
              <a:buFont typeface="Courier New" panose="02070309020205020404" pitchFamily="49" charset="0"/>
              <a:buChar char="o"/>
              <a:tabLst>
                <a:tab pos="457200" algn="l"/>
              </a:tabLst>
            </a:pPr>
            <a:r>
              <a:rPr lang="en-US" sz="2000" dirty="0">
                <a:effectLst/>
                <a:latin typeface="Aptos" panose="020B0004020202020204" pitchFamily="34" charset="0"/>
                <a:ea typeface="Times New Roman" panose="02020603050405020304" pitchFamily="18" charset="0"/>
                <a:cs typeface="Aptos" panose="020B0004020202020204" pitchFamily="34" charset="0"/>
              </a:rPr>
              <a:t>Growing demand for mental health &amp; self-care content.</a:t>
            </a:r>
          </a:p>
          <a:p>
            <a:pPr marL="800100" lvl="1" indent="-342900">
              <a:lnSpc>
                <a:spcPct val="150000"/>
              </a:lnSpc>
              <a:buSzPts val="1000"/>
              <a:buFont typeface="Courier New" panose="02070309020205020404" pitchFamily="49" charset="0"/>
              <a:buChar char="o"/>
              <a:tabLst>
                <a:tab pos="457200" algn="l"/>
              </a:tabLst>
            </a:pPr>
            <a:r>
              <a:rPr lang="en-US" sz="2000" dirty="0">
                <a:effectLst/>
                <a:latin typeface="Aptos" panose="020B0004020202020204" pitchFamily="34" charset="0"/>
                <a:ea typeface="Times New Roman" panose="02020603050405020304" pitchFamily="18" charset="0"/>
                <a:cs typeface="Aptos" panose="020B0004020202020204" pitchFamily="34" charset="0"/>
              </a:rPr>
              <a:t>Potential for Latina-led podcasts &amp; collaborations.</a:t>
            </a:r>
            <a:endParaRPr lang="en-US" sz="2000" dirty="0">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2762912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BD11C-BD39-0DB7-5131-0A56DCF58BF4}"/>
            </a:ext>
          </a:extLst>
        </p:cNvPr>
        <p:cNvGrpSpPr/>
        <p:nvPr/>
      </p:nvGrpSpPr>
      <p:grpSpPr>
        <a:xfrm>
          <a:off x="0" y="0"/>
          <a:ext cx="0" cy="0"/>
          <a:chOff x="0" y="0"/>
          <a:chExt cx="0" cy="0"/>
        </a:xfrm>
      </p:grpSpPr>
      <p:sp>
        <p:nvSpPr>
          <p:cNvPr id="6" name="Title 8">
            <a:extLst>
              <a:ext uri="{FF2B5EF4-FFF2-40B4-BE49-F238E27FC236}">
                <a16:creationId xmlns:a16="http://schemas.microsoft.com/office/drawing/2014/main" id="{E88475FA-5086-B437-4A0B-D56C769A4873}"/>
              </a:ext>
            </a:extLst>
          </p:cNvPr>
          <p:cNvSpPr>
            <a:spLocks noGrp="1"/>
          </p:cNvSpPr>
          <p:nvPr>
            <p:ph type="title"/>
          </p:nvPr>
        </p:nvSpPr>
        <p:spPr>
          <a:xfrm>
            <a:off x="228600" y="209549"/>
            <a:ext cx="8686800" cy="682625"/>
          </a:xfrm>
        </p:spPr>
        <p:txBody>
          <a:bodyPr vert="horz" lIns="0" tIns="0" rIns="1097280" bIns="0" rtlCol="0" anchor="ctr">
            <a:normAutofit/>
          </a:bodyPr>
          <a:lstStyle/>
          <a:p>
            <a:r>
              <a:rPr lang="en-US" b="1" kern="1200"/>
              <a:t>Monetization Strategy</a:t>
            </a:r>
            <a:br>
              <a:rPr lang="en-US" b="1" kern="1200"/>
            </a:br>
            <a:r>
              <a:rPr lang="en-US" b="1" kern="1200">
                <a:effectLst/>
              </a:rPr>
              <a:t>How Stay Tranquilo Will Generate Revenue</a:t>
            </a:r>
            <a:endParaRPr lang="en-US" b="1" kern="1200"/>
          </a:p>
        </p:txBody>
      </p:sp>
      <p:sp>
        <p:nvSpPr>
          <p:cNvPr id="23" name="Text Placeholder 3">
            <a:extLst>
              <a:ext uri="{FF2B5EF4-FFF2-40B4-BE49-F238E27FC236}">
                <a16:creationId xmlns:a16="http://schemas.microsoft.com/office/drawing/2014/main" id="{AF0373ED-7C7A-817E-F5C8-D3B4991BBF71}"/>
              </a:ext>
            </a:extLst>
          </p:cNvPr>
          <p:cNvSpPr>
            <a:spLocks noGrp="1"/>
          </p:cNvSpPr>
          <p:nvPr>
            <p:ph type="body" sz="quarter" idx="10"/>
          </p:nvPr>
        </p:nvSpPr>
        <p:spPr>
          <a:xfrm>
            <a:off x="685800" y="4757130"/>
            <a:ext cx="7772400" cy="304800"/>
          </a:xfrm>
        </p:spPr>
        <p:txBody>
          <a:bodyPr>
            <a:normAutofit fontScale="85000" lnSpcReduction="20000"/>
          </a:bodyPr>
          <a:lstStyle/>
          <a:p>
            <a:pPr>
              <a:spcAft>
                <a:spcPts val="600"/>
              </a:spcAft>
            </a:pPr>
            <a:r>
              <a:rPr lang="en-US" dirty="0"/>
              <a:t>Refer to Appendix I for recommended list of business</a:t>
            </a:r>
          </a:p>
          <a:p>
            <a:pPr>
              <a:spcAft>
                <a:spcPts val="600"/>
              </a:spcAft>
            </a:pPr>
            <a:r>
              <a:rPr lang="en-US" dirty="0"/>
              <a:t>Refer to Appendix J</a:t>
            </a:r>
          </a:p>
        </p:txBody>
      </p:sp>
      <p:sp>
        <p:nvSpPr>
          <p:cNvPr id="16" name="Slide Number Placeholder 100" hidden="1">
            <a:extLst>
              <a:ext uri="{FF2B5EF4-FFF2-40B4-BE49-F238E27FC236}">
                <a16:creationId xmlns:a16="http://schemas.microsoft.com/office/drawing/2014/main" id="{ABF3DC9E-96D0-C138-FA0D-DEC87CA9D7B6}"/>
              </a:ext>
            </a:extLst>
          </p:cNvPr>
          <p:cNvSpPr>
            <a:spLocks noGrp="1"/>
          </p:cNvSpPr>
          <p:nvPr>
            <p:ph type="sldNum" sz="quarter" idx="4294967295"/>
          </p:nvPr>
        </p:nvSpPr>
        <p:spPr>
          <a:xfrm>
            <a:off x="6858000" y="4933950"/>
            <a:ext cx="2057400" cy="182880"/>
          </a:xfrm>
        </p:spPr>
        <p:txBody>
          <a:bodyPr/>
          <a:lstStyle/>
          <a:p>
            <a:pPr>
              <a:spcAft>
                <a:spcPts val="600"/>
              </a:spcAft>
            </a:pPr>
            <a:fld id="{2154EA64-C67A-624C-A147-549F97A9164D}" type="slidenum">
              <a:rPr lang="en-US" smtClean="0"/>
              <a:pPr>
                <a:spcAft>
                  <a:spcPts val="600"/>
                </a:spcAft>
              </a:pPr>
              <a:t>7</a:t>
            </a:fld>
            <a:endParaRPr lang="en-US"/>
          </a:p>
        </p:txBody>
      </p:sp>
      <p:graphicFrame>
        <p:nvGraphicFramePr>
          <p:cNvPr id="24" name="TextBox 6">
            <a:extLst>
              <a:ext uri="{FF2B5EF4-FFF2-40B4-BE49-F238E27FC236}">
                <a16:creationId xmlns:a16="http://schemas.microsoft.com/office/drawing/2014/main" id="{C8B31377-9837-C2D2-91FD-B9A88D74CC38}"/>
              </a:ext>
            </a:extLst>
          </p:cNvPr>
          <p:cNvGraphicFramePr/>
          <p:nvPr>
            <p:extLst>
              <p:ext uri="{D42A27DB-BD31-4B8C-83A1-F6EECF244321}">
                <p14:modId xmlns:p14="http://schemas.microsoft.com/office/powerpoint/2010/main" val="151176342"/>
              </p:ext>
            </p:extLst>
          </p:nvPr>
        </p:nvGraphicFramePr>
        <p:xfrm>
          <a:off x="685800" y="1089316"/>
          <a:ext cx="7772400" cy="3470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14301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267D1-A964-A415-D829-960676A01793}"/>
            </a:ext>
          </a:extLst>
        </p:cNvPr>
        <p:cNvGrpSpPr/>
        <p:nvPr/>
      </p:nvGrpSpPr>
      <p:grpSpPr>
        <a:xfrm>
          <a:off x="0" y="0"/>
          <a:ext cx="0" cy="0"/>
          <a:chOff x="0" y="0"/>
          <a:chExt cx="0" cy="0"/>
        </a:xfrm>
      </p:grpSpPr>
      <p:sp>
        <p:nvSpPr>
          <p:cNvPr id="16" name="Slide Number Placeholder 100">
            <a:extLst>
              <a:ext uri="{FF2B5EF4-FFF2-40B4-BE49-F238E27FC236}">
                <a16:creationId xmlns:a16="http://schemas.microsoft.com/office/drawing/2014/main" id="{833E3302-198B-FB37-945C-4C98B34C88FB}"/>
              </a:ext>
            </a:extLst>
          </p:cNvPr>
          <p:cNvSpPr>
            <a:spLocks noGrp="1"/>
          </p:cNvSpPr>
          <p:nvPr>
            <p:ph type="sldNum" sz="quarter" idx="13"/>
          </p:nvPr>
        </p:nvSpPr>
        <p:spPr>
          <a:xfrm>
            <a:off x="6858000" y="4933950"/>
            <a:ext cx="2057400" cy="182880"/>
          </a:xfrm>
        </p:spPr>
        <p:txBody>
          <a:bodyPr/>
          <a:lstStyle/>
          <a:p>
            <a:fld id="{2154EA64-C67A-624C-A147-549F97A9164D}" type="slidenum">
              <a:rPr lang="en-US" smtClean="0"/>
              <a:pPr/>
              <a:t>8</a:t>
            </a:fld>
            <a:endParaRPr lang="en-US" dirty="0"/>
          </a:p>
        </p:txBody>
      </p:sp>
      <p:sp>
        <p:nvSpPr>
          <p:cNvPr id="4" name="Title 8">
            <a:extLst>
              <a:ext uri="{FF2B5EF4-FFF2-40B4-BE49-F238E27FC236}">
                <a16:creationId xmlns:a16="http://schemas.microsoft.com/office/drawing/2014/main" id="{FAC358E5-D34A-0469-C455-C45D74FD27DF}"/>
              </a:ext>
            </a:extLst>
          </p:cNvPr>
          <p:cNvSpPr>
            <a:spLocks noGrp="1"/>
          </p:cNvSpPr>
          <p:nvPr>
            <p:ph type="title"/>
          </p:nvPr>
        </p:nvSpPr>
        <p:spPr>
          <a:xfrm>
            <a:off x="228600" y="209550"/>
            <a:ext cx="8686800" cy="545464"/>
          </a:xfrm>
        </p:spPr>
        <p:txBody>
          <a:bodyPr/>
          <a:lstStyle/>
          <a:p>
            <a:r>
              <a:rPr lang="en-US" b="1" dirty="0"/>
              <a:t>Implementation Plan</a:t>
            </a:r>
            <a:br>
              <a:rPr lang="en-US" b="1" dirty="0"/>
            </a:br>
            <a:r>
              <a:rPr lang="en-US" sz="1800" dirty="0">
                <a:effectLst/>
                <a:latin typeface="Aptos" panose="020B0004020202020204" pitchFamily="34" charset="0"/>
                <a:ea typeface="Times New Roman" panose="02020603050405020304" pitchFamily="18" charset="0"/>
                <a:cs typeface="Aptos" panose="020B0004020202020204" pitchFamily="34" charset="0"/>
              </a:rPr>
              <a:t>Execution Timeline</a:t>
            </a:r>
            <a:endParaRPr lang="en-US" dirty="0"/>
          </a:p>
        </p:txBody>
      </p:sp>
      <p:grpSp>
        <p:nvGrpSpPr>
          <p:cNvPr id="2" name="Group 1">
            <a:extLst>
              <a:ext uri="{FF2B5EF4-FFF2-40B4-BE49-F238E27FC236}">
                <a16:creationId xmlns:a16="http://schemas.microsoft.com/office/drawing/2014/main" id="{7C092C75-E0D3-435F-2A20-E56AEDAF8360}"/>
              </a:ext>
            </a:extLst>
          </p:cNvPr>
          <p:cNvGrpSpPr/>
          <p:nvPr/>
        </p:nvGrpSpPr>
        <p:grpSpPr>
          <a:xfrm>
            <a:off x="5311805" y="1729995"/>
            <a:ext cx="1595578" cy="304800"/>
            <a:chOff x="3774211" y="1733550"/>
            <a:chExt cx="1595578" cy="304800"/>
          </a:xfrm>
        </p:grpSpPr>
        <p:sp>
          <p:nvSpPr>
            <p:cNvPr id="3" name="Chevron 11">
              <a:extLst>
                <a:ext uri="{FF2B5EF4-FFF2-40B4-BE49-F238E27FC236}">
                  <a16:creationId xmlns:a16="http://schemas.microsoft.com/office/drawing/2014/main" id="{3F658322-D766-FB6F-A335-345629F66541}"/>
                </a:ext>
              </a:extLst>
            </p:cNvPr>
            <p:cNvSpPr/>
            <p:nvPr/>
          </p:nvSpPr>
          <p:spPr>
            <a:xfrm>
              <a:off x="3774211" y="1733550"/>
              <a:ext cx="1595578" cy="304800"/>
            </a:xfrm>
            <a:prstGeom prst="chevron">
              <a:avLst>
                <a:gd name="adj" fmla="val 32323"/>
              </a:avLst>
            </a:prstGeom>
            <a:solidFill>
              <a:schemeClr val="accent3"/>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endParaRPr>
            </a:p>
          </p:txBody>
        </p:sp>
        <p:sp>
          <p:nvSpPr>
            <p:cNvPr id="5" name="Oval 4">
              <a:extLst>
                <a:ext uri="{FF2B5EF4-FFF2-40B4-BE49-F238E27FC236}">
                  <a16:creationId xmlns:a16="http://schemas.microsoft.com/office/drawing/2014/main" id="{7E6B79C6-8651-EE5F-FF17-546D130C6777}"/>
                </a:ext>
              </a:extLst>
            </p:cNvPr>
            <p:cNvSpPr/>
            <p:nvPr/>
          </p:nvSpPr>
          <p:spPr>
            <a:xfrm>
              <a:off x="4528703" y="1833416"/>
              <a:ext cx="86594" cy="8659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endParaRPr>
            </a:p>
          </p:txBody>
        </p:sp>
      </p:grpSp>
      <p:grpSp>
        <p:nvGrpSpPr>
          <p:cNvPr id="6" name="Group 5">
            <a:extLst>
              <a:ext uri="{FF2B5EF4-FFF2-40B4-BE49-F238E27FC236}">
                <a16:creationId xmlns:a16="http://schemas.microsoft.com/office/drawing/2014/main" id="{555587DA-0C91-5670-053B-56A5B056F03D}"/>
              </a:ext>
            </a:extLst>
          </p:cNvPr>
          <p:cNvGrpSpPr/>
          <p:nvPr/>
        </p:nvGrpSpPr>
        <p:grpSpPr>
          <a:xfrm>
            <a:off x="3791414" y="1729995"/>
            <a:ext cx="1595578" cy="304800"/>
            <a:chOff x="2230005" y="1733550"/>
            <a:chExt cx="1595578" cy="304800"/>
          </a:xfrm>
        </p:grpSpPr>
        <p:sp>
          <p:nvSpPr>
            <p:cNvPr id="8" name="Chevron 10">
              <a:extLst>
                <a:ext uri="{FF2B5EF4-FFF2-40B4-BE49-F238E27FC236}">
                  <a16:creationId xmlns:a16="http://schemas.microsoft.com/office/drawing/2014/main" id="{F6AB4240-AFD9-D983-445A-160D34A7A43F}"/>
                </a:ext>
              </a:extLst>
            </p:cNvPr>
            <p:cNvSpPr/>
            <p:nvPr/>
          </p:nvSpPr>
          <p:spPr>
            <a:xfrm>
              <a:off x="2230005" y="1733550"/>
              <a:ext cx="1595578" cy="304800"/>
            </a:xfrm>
            <a:prstGeom prst="chevron">
              <a:avLst>
                <a:gd name="adj" fmla="val 32323"/>
              </a:avLst>
            </a:prstGeom>
            <a:solidFill>
              <a:schemeClr val="accent2"/>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endParaRPr>
            </a:p>
          </p:txBody>
        </p:sp>
        <p:sp>
          <p:nvSpPr>
            <p:cNvPr id="9" name="Oval 8">
              <a:extLst>
                <a:ext uri="{FF2B5EF4-FFF2-40B4-BE49-F238E27FC236}">
                  <a16:creationId xmlns:a16="http://schemas.microsoft.com/office/drawing/2014/main" id="{6C519698-E21F-88E3-4F06-02AED4B3A6DD}"/>
                </a:ext>
              </a:extLst>
            </p:cNvPr>
            <p:cNvSpPr/>
            <p:nvPr/>
          </p:nvSpPr>
          <p:spPr>
            <a:xfrm>
              <a:off x="2984497" y="1833416"/>
              <a:ext cx="86594" cy="8659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endParaRPr>
            </a:p>
          </p:txBody>
        </p:sp>
      </p:grpSp>
      <p:sp>
        <p:nvSpPr>
          <p:cNvPr id="10" name="Oval 9">
            <a:extLst>
              <a:ext uri="{FF2B5EF4-FFF2-40B4-BE49-F238E27FC236}">
                <a16:creationId xmlns:a16="http://schemas.microsoft.com/office/drawing/2014/main" id="{5C350A39-7EB4-65FD-5566-65CF9F40278A}"/>
              </a:ext>
            </a:extLst>
          </p:cNvPr>
          <p:cNvSpPr/>
          <p:nvPr/>
        </p:nvSpPr>
        <p:spPr>
          <a:xfrm>
            <a:off x="2803267" y="2385315"/>
            <a:ext cx="531090" cy="53109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 name="Oval 10">
            <a:extLst>
              <a:ext uri="{FF2B5EF4-FFF2-40B4-BE49-F238E27FC236}">
                <a16:creationId xmlns:a16="http://schemas.microsoft.com/office/drawing/2014/main" id="{0DCBEB6E-D4F5-F135-89F1-B0C9C26A435D}"/>
              </a:ext>
            </a:extLst>
          </p:cNvPr>
          <p:cNvSpPr/>
          <p:nvPr/>
        </p:nvSpPr>
        <p:spPr>
          <a:xfrm>
            <a:off x="4323657" y="2415795"/>
            <a:ext cx="531090" cy="53109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endParaRPr>
          </a:p>
        </p:txBody>
      </p:sp>
      <p:sp>
        <p:nvSpPr>
          <p:cNvPr id="12" name="Oval 11">
            <a:extLst>
              <a:ext uri="{FF2B5EF4-FFF2-40B4-BE49-F238E27FC236}">
                <a16:creationId xmlns:a16="http://schemas.microsoft.com/office/drawing/2014/main" id="{1BD33B78-0258-242B-340E-058B92784910}"/>
              </a:ext>
            </a:extLst>
          </p:cNvPr>
          <p:cNvSpPr/>
          <p:nvPr/>
        </p:nvSpPr>
        <p:spPr>
          <a:xfrm>
            <a:off x="5844048" y="2415795"/>
            <a:ext cx="531090" cy="53109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endParaRPr>
          </a:p>
        </p:txBody>
      </p:sp>
      <p:sp>
        <p:nvSpPr>
          <p:cNvPr id="13" name="Rectangle 12">
            <a:extLst>
              <a:ext uri="{FF2B5EF4-FFF2-40B4-BE49-F238E27FC236}">
                <a16:creationId xmlns:a16="http://schemas.microsoft.com/office/drawing/2014/main" id="{10981C8E-2145-4C8B-089E-CFF9C71E3AC5}"/>
              </a:ext>
            </a:extLst>
          </p:cNvPr>
          <p:cNvSpPr/>
          <p:nvPr/>
        </p:nvSpPr>
        <p:spPr>
          <a:xfrm>
            <a:off x="2582942" y="1348995"/>
            <a:ext cx="971741" cy="338554"/>
          </a:xfrm>
          <a:prstGeom prst="rect">
            <a:avLst/>
          </a:prstGeom>
        </p:spPr>
        <p:txBody>
          <a:bodyPr wrap="square">
            <a:spAutoFit/>
          </a:bodyPr>
          <a:lstStyle/>
          <a:p>
            <a:pPr algn="ctr"/>
            <a:r>
              <a:rPr lang="en-US" sz="1600" dirty="0"/>
              <a:t>Q3 2025</a:t>
            </a:r>
          </a:p>
        </p:txBody>
      </p:sp>
      <p:sp>
        <p:nvSpPr>
          <p:cNvPr id="14" name="Rectangle 13">
            <a:extLst>
              <a:ext uri="{FF2B5EF4-FFF2-40B4-BE49-F238E27FC236}">
                <a16:creationId xmlns:a16="http://schemas.microsoft.com/office/drawing/2014/main" id="{3FC4DC34-574A-9CCE-8E37-081E19AA7D4E}"/>
              </a:ext>
            </a:extLst>
          </p:cNvPr>
          <p:cNvSpPr/>
          <p:nvPr/>
        </p:nvSpPr>
        <p:spPr>
          <a:xfrm>
            <a:off x="3866601" y="1356968"/>
            <a:ext cx="1399573" cy="338554"/>
          </a:xfrm>
          <a:prstGeom prst="rect">
            <a:avLst/>
          </a:prstGeom>
        </p:spPr>
        <p:txBody>
          <a:bodyPr wrap="square">
            <a:spAutoFit/>
          </a:bodyPr>
          <a:lstStyle/>
          <a:p>
            <a:pPr algn="ctr"/>
            <a:r>
              <a:rPr lang="en-US" sz="1600" dirty="0"/>
              <a:t>Q1-Q2 2026</a:t>
            </a:r>
          </a:p>
        </p:txBody>
      </p:sp>
      <p:sp>
        <p:nvSpPr>
          <p:cNvPr id="15" name="Rectangle 14">
            <a:extLst>
              <a:ext uri="{FF2B5EF4-FFF2-40B4-BE49-F238E27FC236}">
                <a16:creationId xmlns:a16="http://schemas.microsoft.com/office/drawing/2014/main" id="{03A9DB3C-6DB2-7299-9E3D-ABDD0B47972D}"/>
              </a:ext>
            </a:extLst>
          </p:cNvPr>
          <p:cNvSpPr/>
          <p:nvPr/>
        </p:nvSpPr>
        <p:spPr>
          <a:xfrm>
            <a:off x="5623723" y="1348995"/>
            <a:ext cx="971741" cy="338554"/>
          </a:xfrm>
          <a:prstGeom prst="rect">
            <a:avLst/>
          </a:prstGeom>
        </p:spPr>
        <p:txBody>
          <a:bodyPr wrap="square">
            <a:spAutoFit/>
          </a:bodyPr>
          <a:lstStyle/>
          <a:p>
            <a:pPr algn="ctr"/>
            <a:r>
              <a:rPr lang="en-US" sz="1600" dirty="0"/>
              <a:t>Q3 2026</a:t>
            </a:r>
          </a:p>
        </p:txBody>
      </p:sp>
      <p:cxnSp>
        <p:nvCxnSpPr>
          <p:cNvPr id="17" name="Straight Connector 16">
            <a:extLst>
              <a:ext uri="{FF2B5EF4-FFF2-40B4-BE49-F238E27FC236}">
                <a16:creationId xmlns:a16="http://schemas.microsoft.com/office/drawing/2014/main" id="{1288FDD0-254C-93B0-B997-BEFCDB2AA494}"/>
              </a:ext>
            </a:extLst>
          </p:cNvPr>
          <p:cNvCxnSpPr>
            <a:cxnSpLocks/>
          </p:cNvCxnSpPr>
          <p:nvPr/>
        </p:nvCxnSpPr>
        <p:spPr>
          <a:xfrm flipH="1" flipV="1">
            <a:off x="3068812" y="2034795"/>
            <a:ext cx="0" cy="381000"/>
          </a:xfrm>
          <a:prstGeom prst="line">
            <a:avLst/>
          </a:prstGeom>
          <a:ln w="12700" cmpd="sng"/>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F9D364A5-2EB8-0E07-7506-363C3151BE1A}"/>
              </a:ext>
            </a:extLst>
          </p:cNvPr>
          <p:cNvCxnSpPr>
            <a:cxnSpLocks/>
          </p:cNvCxnSpPr>
          <p:nvPr/>
        </p:nvCxnSpPr>
        <p:spPr>
          <a:xfrm flipH="1" flipV="1">
            <a:off x="4589202" y="2034795"/>
            <a:ext cx="0" cy="38100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2987AD2F-752D-691C-CBD4-A662F9EBBA48}"/>
              </a:ext>
            </a:extLst>
          </p:cNvPr>
          <p:cNvCxnSpPr>
            <a:cxnSpLocks/>
          </p:cNvCxnSpPr>
          <p:nvPr/>
        </p:nvCxnSpPr>
        <p:spPr>
          <a:xfrm flipH="1" flipV="1">
            <a:off x="6109593" y="2034795"/>
            <a:ext cx="0" cy="381000"/>
          </a:xfrm>
          <a:prstGeom prst="line">
            <a:avLst/>
          </a:prstGeom>
          <a:ln w="12700" cmpd="sng">
            <a:solidFill>
              <a:schemeClr val="accent3"/>
            </a:solidFill>
          </a:ln>
          <a:effectLst/>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B8308164-1E1A-D51C-90A5-CBDA7A75C607}"/>
              </a:ext>
            </a:extLst>
          </p:cNvPr>
          <p:cNvSpPr/>
          <p:nvPr/>
        </p:nvSpPr>
        <p:spPr>
          <a:xfrm>
            <a:off x="2324132" y="3061885"/>
            <a:ext cx="1489360" cy="769441"/>
          </a:xfrm>
          <a:prstGeom prst="rect">
            <a:avLst/>
          </a:prstGeom>
        </p:spPr>
        <p:txBody>
          <a:bodyPr wrap="square">
            <a:spAutoFit/>
          </a:bodyPr>
          <a:lstStyle/>
          <a:p>
            <a:pPr algn="ctr"/>
            <a:r>
              <a:rPr lang="en-US" sz="1100" dirty="0"/>
              <a:t>Finalize brand messaging &amp; alignment with new Market Positioning.</a:t>
            </a:r>
          </a:p>
        </p:txBody>
      </p:sp>
      <p:sp>
        <p:nvSpPr>
          <p:cNvPr id="21" name="Rectangle 20">
            <a:extLst>
              <a:ext uri="{FF2B5EF4-FFF2-40B4-BE49-F238E27FC236}">
                <a16:creationId xmlns:a16="http://schemas.microsoft.com/office/drawing/2014/main" id="{F72AF251-B944-0EC2-7ACF-192DD3F896DF}"/>
              </a:ext>
            </a:extLst>
          </p:cNvPr>
          <p:cNvSpPr/>
          <p:nvPr/>
        </p:nvSpPr>
        <p:spPr>
          <a:xfrm>
            <a:off x="3851896" y="3092365"/>
            <a:ext cx="1474614" cy="600164"/>
          </a:xfrm>
          <a:prstGeom prst="rect">
            <a:avLst/>
          </a:prstGeom>
        </p:spPr>
        <p:txBody>
          <a:bodyPr wrap="square">
            <a:spAutoFit/>
          </a:bodyPr>
          <a:lstStyle/>
          <a:p>
            <a:pPr algn="ctr"/>
            <a:r>
              <a:rPr lang="en-US" sz="1100" dirty="0"/>
              <a:t>Implement community-focused content.</a:t>
            </a:r>
          </a:p>
        </p:txBody>
      </p:sp>
      <p:sp>
        <p:nvSpPr>
          <p:cNvPr id="22" name="Rectangle 21">
            <a:extLst>
              <a:ext uri="{FF2B5EF4-FFF2-40B4-BE49-F238E27FC236}">
                <a16:creationId xmlns:a16="http://schemas.microsoft.com/office/drawing/2014/main" id="{73D73226-1B69-D04C-5920-C75A7FDADAF0}"/>
              </a:ext>
            </a:extLst>
          </p:cNvPr>
          <p:cNvSpPr/>
          <p:nvPr/>
        </p:nvSpPr>
        <p:spPr>
          <a:xfrm>
            <a:off x="5364914" y="3092365"/>
            <a:ext cx="1489360" cy="430887"/>
          </a:xfrm>
          <a:prstGeom prst="rect">
            <a:avLst/>
          </a:prstGeom>
        </p:spPr>
        <p:txBody>
          <a:bodyPr wrap="square">
            <a:spAutoFit/>
          </a:bodyPr>
          <a:lstStyle/>
          <a:p>
            <a:pPr algn="ctr"/>
            <a:r>
              <a:rPr lang="en-US" sz="1100" dirty="0"/>
              <a:t>Launch monetization initiatives.</a:t>
            </a:r>
          </a:p>
        </p:txBody>
      </p:sp>
      <p:grpSp>
        <p:nvGrpSpPr>
          <p:cNvPr id="23" name="Group 22">
            <a:extLst>
              <a:ext uri="{FF2B5EF4-FFF2-40B4-BE49-F238E27FC236}">
                <a16:creationId xmlns:a16="http://schemas.microsoft.com/office/drawing/2014/main" id="{77DEC904-817B-91DA-CC8D-EC27F5E18168}"/>
              </a:ext>
            </a:extLst>
          </p:cNvPr>
          <p:cNvGrpSpPr/>
          <p:nvPr/>
        </p:nvGrpSpPr>
        <p:grpSpPr>
          <a:xfrm>
            <a:off x="2271023" y="1737615"/>
            <a:ext cx="1595578" cy="304800"/>
            <a:chOff x="685800" y="1733550"/>
            <a:chExt cx="1595578" cy="304800"/>
          </a:xfrm>
        </p:grpSpPr>
        <p:sp>
          <p:nvSpPr>
            <p:cNvPr id="24" name="Chevron 4">
              <a:extLst>
                <a:ext uri="{FF2B5EF4-FFF2-40B4-BE49-F238E27FC236}">
                  <a16:creationId xmlns:a16="http://schemas.microsoft.com/office/drawing/2014/main" id="{E96B9728-AC51-5543-89FD-22D87DFDC855}"/>
                </a:ext>
              </a:extLst>
            </p:cNvPr>
            <p:cNvSpPr/>
            <p:nvPr/>
          </p:nvSpPr>
          <p:spPr>
            <a:xfrm>
              <a:off x="685800" y="1733550"/>
              <a:ext cx="1595578" cy="304800"/>
            </a:xfrm>
            <a:prstGeom prst="chevron">
              <a:avLst>
                <a:gd name="adj" fmla="val 32323"/>
              </a:avLst>
            </a:prstGeom>
            <a:solidFill>
              <a:schemeClr val="accent1"/>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tx1"/>
                </a:solidFill>
              </a:endParaRPr>
            </a:p>
          </p:txBody>
        </p:sp>
        <p:sp>
          <p:nvSpPr>
            <p:cNvPr id="25" name="Oval 24">
              <a:extLst>
                <a:ext uri="{FF2B5EF4-FFF2-40B4-BE49-F238E27FC236}">
                  <a16:creationId xmlns:a16="http://schemas.microsoft.com/office/drawing/2014/main" id="{123C917E-33E6-A25D-E674-A4D30F2F8412}"/>
                </a:ext>
              </a:extLst>
            </p:cNvPr>
            <p:cNvSpPr/>
            <p:nvPr/>
          </p:nvSpPr>
          <p:spPr>
            <a:xfrm>
              <a:off x="1440292" y="1833416"/>
              <a:ext cx="86594" cy="86594"/>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sp>
        <p:nvSpPr>
          <p:cNvPr id="30" name="Arrow: Circular 29">
            <a:extLst>
              <a:ext uri="{FF2B5EF4-FFF2-40B4-BE49-F238E27FC236}">
                <a16:creationId xmlns:a16="http://schemas.microsoft.com/office/drawing/2014/main" id="{416B460A-0B08-1552-78B5-EB58A55EF894}"/>
              </a:ext>
            </a:extLst>
          </p:cNvPr>
          <p:cNvSpPr/>
          <p:nvPr/>
        </p:nvSpPr>
        <p:spPr>
          <a:xfrm flipH="1">
            <a:off x="4429992" y="331612"/>
            <a:ext cx="1847501" cy="1992702"/>
          </a:xfrm>
          <a:prstGeom prst="circularArrow">
            <a:avLst/>
          </a:prstGeom>
          <a:solidFill>
            <a:schemeClr val="accent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algn="l"/>
            <a:endParaRPr lang="en-US" sz="1100" dirty="0">
              <a:solidFill>
                <a:schemeClr val="tx1"/>
              </a:solidFill>
            </a:endParaRPr>
          </a:p>
        </p:txBody>
      </p:sp>
      <p:sp>
        <p:nvSpPr>
          <p:cNvPr id="31" name="Arrow: Circular 30">
            <a:extLst>
              <a:ext uri="{FF2B5EF4-FFF2-40B4-BE49-F238E27FC236}">
                <a16:creationId xmlns:a16="http://schemas.microsoft.com/office/drawing/2014/main" id="{E4F9135D-0245-2043-40E6-8A6D64E550CF}"/>
              </a:ext>
            </a:extLst>
          </p:cNvPr>
          <p:cNvSpPr/>
          <p:nvPr/>
        </p:nvSpPr>
        <p:spPr>
          <a:xfrm flipV="1">
            <a:off x="4502125" y="2711994"/>
            <a:ext cx="1847501" cy="1992702"/>
          </a:xfrm>
          <a:prstGeom prst="circularArrow">
            <a:avLst/>
          </a:prstGeom>
          <a:solidFill>
            <a:schemeClr val="tx1">
              <a:lumMod val="50000"/>
              <a:lumOff val="5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p>
            <a:pPr algn="l"/>
            <a:endParaRPr lang="en-US" sz="1100" dirty="0">
              <a:solidFill>
                <a:schemeClr val="tx1"/>
              </a:solidFill>
            </a:endParaRPr>
          </a:p>
        </p:txBody>
      </p:sp>
      <p:pic>
        <p:nvPicPr>
          <p:cNvPr id="29" name="Graphic 28" descr="Dollar with solid fill">
            <a:extLst>
              <a:ext uri="{FF2B5EF4-FFF2-40B4-BE49-F238E27FC236}">
                <a16:creationId xmlns:a16="http://schemas.microsoft.com/office/drawing/2014/main" id="{A1ACE47D-6BF2-0A45-0F06-EE60F4DB515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85211" y="2464276"/>
            <a:ext cx="443181" cy="443181"/>
          </a:xfrm>
          <a:prstGeom prst="rect">
            <a:avLst/>
          </a:prstGeom>
        </p:spPr>
      </p:pic>
      <p:pic>
        <p:nvPicPr>
          <p:cNvPr id="33" name="Graphic 32" descr="Marker outline">
            <a:extLst>
              <a:ext uri="{FF2B5EF4-FFF2-40B4-BE49-F238E27FC236}">
                <a16:creationId xmlns:a16="http://schemas.microsoft.com/office/drawing/2014/main" id="{08F0B403-9F1F-7488-C566-F28C206046B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54694" y="2372461"/>
            <a:ext cx="614511" cy="614511"/>
          </a:xfrm>
          <a:prstGeom prst="rect">
            <a:avLst/>
          </a:prstGeom>
        </p:spPr>
      </p:pic>
      <p:pic>
        <p:nvPicPr>
          <p:cNvPr id="35" name="Graphic 34" descr="Users outline">
            <a:extLst>
              <a:ext uri="{FF2B5EF4-FFF2-40B4-BE49-F238E27FC236}">
                <a16:creationId xmlns:a16="http://schemas.microsoft.com/office/drawing/2014/main" id="{12D27278-6303-521E-02BF-81B7C07540E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306390" y="2424926"/>
            <a:ext cx="531087" cy="531087"/>
          </a:xfrm>
          <a:prstGeom prst="rect">
            <a:avLst/>
          </a:prstGeom>
        </p:spPr>
      </p:pic>
      <p:sp>
        <p:nvSpPr>
          <p:cNvPr id="32" name="Text Placeholder 3">
            <a:extLst>
              <a:ext uri="{FF2B5EF4-FFF2-40B4-BE49-F238E27FC236}">
                <a16:creationId xmlns:a16="http://schemas.microsoft.com/office/drawing/2014/main" id="{4C8B7985-3BAB-D4E8-9E1F-33F94AD636DF}"/>
              </a:ext>
            </a:extLst>
          </p:cNvPr>
          <p:cNvSpPr>
            <a:spLocks noGrp="1"/>
          </p:cNvSpPr>
          <p:nvPr>
            <p:ph type="body" sz="quarter" idx="10"/>
          </p:nvPr>
        </p:nvSpPr>
        <p:spPr>
          <a:xfrm>
            <a:off x="685800" y="4704696"/>
            <a:ext cx="7772400" cy="357234"/>
          </a:xfrm>
        </p:spPr>
        <p:txBody>
          <a:bodyPr>
            <a:noAutofit/>
          </a:bodyPr>
          <a:lstStyle/>
          <a:p>
            <a:pPr>
              <a:spcAft>
                <a:spcPts val="600"/>
              </a:spcAft>
            </a:pPr>
            <a:r>
              <a:rPr lang="en-US" sz="1100" dirty="0"/>
              <a:t>Refer to Appendix H for recommended list of business</a:t>
            </a:r>
          </a:p>
          <a:p>
            <a:pPr>
              <a:spcAft>
                <a:spcPts val="600"/>
              </a:spcAft>
            </a:pPr>
            <a:r>
              <a:rPr lang="en-US" sz="1100" dirty="0"/>
              <a:t>Refer to Appendix I Keynote section for detail breakdown of contest detail </a:t>
            </a:r>
          </a:p>
        </p:txBody>
      </p:sp>
    </p:spTree>
    <p:extLst>
      <p:ext uri="{BB962C8B-B14F-4D97-AF65-F5344CB8AC3E}">
        <p14:creationId xmlns:p14="http://schemas.microsoft.com/office/powerpoint/2010/main" val="3725410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A21A0-0866-AE6F-1F99-75DEEBCCE809}"/>
            </a:ext>
          </a:extLst>
        </p:cNvPr>
        <p:cNvGrpSpPr/>
        <p:nvPr/>
      </p:nvGrpSpPr>
      <p:grpSpPr>
        <a:xfrm>
          <a:off x="0" y="0"/>
          <a:ext cx="0" cy="0"/>
          <a:chOff x="0" y="0"/>
          <a:chExt cx="0" cy="0"/>
        </a:xfrm>
      </p:grpSpPr>
      <p:sp>
        <p:nvSpPr>
          <p:cNvPr id="4" name="Title 8">
            <a:extLst>
              <a:ext uri="{FF2B5EF4-FFF2-40B4-BE49-F238E27FC236}">
                <a16:creationId xmlns:a16="http://schemas.microsoft.com/office/drawing/2014/main" id="{66144AE7-8570-4A8A-9C17-323C407DC742}"/>
              </a:ext>
            </a:extLst>
          </p:cNvPr>
          <p:cNvSpPr>
            <a:spLocks noGrp="1"/>
          </p:cNvSpPr>
          <p:nvPr>
            <p:ph type="title"/>
          </p:nvPr>
        </p:nvSpPr>
        <p:spPr>
          <a:xfrm>
            <a:off x="228600" y="209549"/>
            <a:ext cx="8686800" cy="682625"/>
          </a:xfrm>
        </p:spPr>
        <p:txBody>
          <a:bodyPr vert="horz" lIns="0" tIns="0" rIns="1097280" bIns="0" rtlCol="0" anchor="ctr">
            <a:normAutofit/>
          </a:bodyPr>
          <a:lstStyle/>
          <a:p>
            <a:r>
              <a:rPr lang="en-US" b="1" kern="1200">
                <a:latin typeface="Arial" charset="0"/>
                <a:ea typeface="Arial" charset="0"/>
                <a:cs typeface="Arial" charset="0"/>
              </a:rPr>
              <a:t>Summary &amp; Call to Action</a:t>
            </a:r>
          </a:p>
        </p:txBody>
      </p:sp>
      <p:sp>
        <p:nvSpPr>
          <p:cNvPr id="16" name="Slide Number Placeholder 100" hidden="1">
            <a:extLst>
              <a:ext uri="{FF2B5EF4-FFF2-40B4-BE49-F238E27FC236}">
                <a16:creationId xmlns:a16="http://schemas.microsoft.com/office/drawing/2014/main" id="{9165AB50-7A71-3631-39DD-2B1ED65F18AB}"/>
              </a:ext>
            </a:extLst>
          </p:cNvPr>
          <p:cNvSpPr>
            <a:spLocks noGrp="1"/>
          </p:cNvSpPr>
          <p:nvPr>
            <p:ph type="sldNum" sz="quarter" idx="4294967295"/>
          </p:nvPr>
        </p:nvSpPr>
        <p:spPr>
          <a:xfrm>
            <a:off x="6858000" y="4933950"/>
            <a:ext cx="2057400" cy="182880"/>
          </a:xfrm>
        </p:spPr>
        <p:txBody>
          <a:bodyPr/>
          <a:lstStyle/>
          <a:p>
            <a:pPr>
              <a:spcAft>
                <a:spcPts val="600"/>
              </a:spcAft>
            </a:pPr>
            <a:fld id="{2154EA64-C67A-624C-A147-549F97A9164D}" type="slidenum">
              <a:rPr lang="en-US" smtClean="0"/>
              <a:pPr>
                <a:spcAft>
                  <a:spcPts val="600"/>
                </a:spcAft>
              </a:pPr>
              <a:t>9</a:t>
            </a:fld>
            <a:endParaRPr lang="en-US"/>
          </a:p>
        </p:txBody>
      </p:sp>
      <p:graphicFrame>
        <p:nvGraphicFramePr>
          <p:cNvPr id="18" name="TextBox 6">
            <a:extLst>
              <a:ext uri="{FF2B5EF4-FFF2-40B4-BE49-F238E27FC236}">
                <a16:creationId xmlns:a16="http://schemas.microsoft.com/office/drawing/2014/main" id="{A540A6AF-70BD-4901-620F-849FCECFC9E6}"/>
              </a:ext>
            </a:extLst>
          </p:cNvPr>
          <p:cNvGraphicFramePr/>
          <p:nvPr>
            <p:extLst>
              <p:ext uri="{D42A27DB-BD31-4B8C-83A1-F6EECF244321}">
                <p14:modId xmlns:p14="http://schemas.microsoft.com/office/powerpoint/2010/main" val="1162044646"/>
              </p:ext>
            </p:extLst>
          </p:nvPr>
        </p:nvGraphicFramePr>
        <p:xfrm>
          <a:off x="685800" y="1089316"/>
          <a:ext cx="7772400" cy="3470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14996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CEB00F8-3008-F660-3B77-74A233599AE9}"/>
              </a:ext>
            </a:extLst>
          </p:cNvPr>
          <p:cNvSpPr>
            <a:spLocks noGrp="1"/>
          </p:cNvSpPr>
          <p:nvPr>
            <p:ph type="sldNum" sz="quarter" idx="12"/>
          </p:nvPr>
        </p:nvSpPr>
        <p:spPr/>
        <p:txBody>
          <a:bodyPr/>
          <a:lstStyle/>
          <a:p>
            <a:fld id="{2154EA64-C67A-624C-A147-549F97A9164D}" type="slidenum">
              <a:rPr lang="en-US" smtClean="0"/>
              <a:pPr/>
              <a:t>10</a:t>
            </a:fld>
            <a:endParaRPr lang="en-US" dirty="0"/>
          </a:p>
        </p:txBody>
      </p:sp>
      <p:sp>
        <p:nvSpPr>
          <p:cNvPr id="13" name="TextBox 12">
            <a:extLst>
              <a:ext uri="{FF2B5EF4-FFF2-40B4-BE49-F238E27FC236}">
                <a16:creationId xmlns:a16="http://schemas.microsoft.com/office/drawing/2014/main" id="{072C1E73-687A-D9E6-6FD8-704B7D68B21B}"/>
              </a:ext>
            </a:extLst>
          </p:cNvPr>
          <p:cNvSpPr txBox="1"/>
          <p:nvPr/>
        </p:nvSpPr>
        <p:spPr>
          <a:xfrm>
            <a:off x="1" y="1707812"/>
            <a:ext cx="9144000" cy="1200329"/>
          </a:xfrm>
          <a:prstGeom prst="rect">
            <a:avLst/>
          </a:prstGeom>
          <a:solidFill>
            <a:schemeClr val="tx1">
              <a:alpha val="38000"/>
            </a:schemeClr>
          </a:solidFill>
        </p:spPr>
        <p:txBody>
          <a:bodyPr wrap="square">
            <a:spAutoFit/>
          </a:bodyPr>
          <a:lstStyle/>
          <a:p>
            <a:pPr algn="ctr"/>
            <a:r>
              <a:rPr lang="en-US" sz="3600" b="1" i="1" dirty="0">
                <a:ln>
                  <a:solidFill>
                    <a:sysClr val="windowText" lastClr="000000"/>
                  </a:solidFill>
                </a:ln>
                <a:solidFill>
                  <a:schemeClr val="bg1"/>
                </a:solidFill>
              </a:rPr>
              <a:t>Who needs a Barstool </a:t>
            </a:r>
          </a:p>
          <a:p>
            <a:pPr algn="ctr"/>
            <a:r>
              <a:rPr lang="en-US" sz="3600" b="1" i="1" dirty="0">
                <a:ln>
                  <a:solidFill>
                    <a:sysClr val="windowText" lastClr="000000"/>
                  </a:solidFill>
                </a:ln>
                <a:solidFill>
                  <a:schemeClr val="bg1"/>
                </a:solidFill>
              </a:rPr>
              <a:t>when can you Stay Tranquilo?” </a:t>
            </a:r>
            <a:endParaRPr lang="en-US" sz="3600" b="1" dirty="0">
              <a:ln>
                <a:solidFill>
                  <a:sysClr val="windowText" lastClr="000000"/>
                </a:solidFill>
              </a:ln>
              <a:solidFill>
                <a:schemeClr val="bg1"/>
              </a:solidFill>
            </a:endParaRPr>
          </a:p>
        </p:txBody>
      </p:sp>
    </p:spTree>
    <p:extLst>
      <p:ext uri="{BB962C8B-B14F-4D97-AF65-F5344CB8AC3E}">
        <p14:creationId xmlns:p14="http://schemas.microsoft.com/office/powerpoint/2010/main" val="325239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F14314F-3CD9-722A-330E-26ED0E3EBE18}"/>
              </a:ext>
            </a:extLst>
          </p:cNvPr>
          <p:cNvSpPr>
            <a:spLocks noGrp="1"/>
          </p:cNvSpPr>
          <p:nvPr>
            <p:ph type="title"/>
          </p:nvPr>
        </p:nvSpPr>
        <p:spPr/>
        <p:txBody>
          <a:bodyPr/>
          <a:lstStyle/>
          <a:p>
            <a:r>
              <a:rPr lang="en-US" dirty="0"/>
              <a:t>Appendix A</a:t>
            </a:r>
          </a:p>
        </p:txBody>
      </p:sp>
      <p:graphicFrame>
        <p:nvGraphicFramePr>
          <p:cNvPr id="14" name="Table 13">
            <a:extLst>
              <a:ext uri="{FF2B5EF4-FFF2-40B4-BE49-F238E27FC236}">
                <a16:creationId xmlns:a16="http://schemas.microsoft.com/office/drawing/2014/main" id="{DB0C8813-FF77-F338-BFE6-BCAC5675B12A}"/>
              </a:ext>
            </a:extLst>
          </p:cNvPr>
          <p:cNvGraphicFramePr>
            <a:graphicFrameLocks noGrp="1"/>
          </p:cNvGraphicFramePr>
          <p:nvPr>
            <p:extLst>
              <p:ext uri="{D42A27DB-BD31-4B8C-83A1-F6EECF244321}">
                <p14:modId xmlns:p14="http://schemas.microsoft.com/office/powerpoint/2010/main" val="4199100161"/>
              </p:ext>
            </p:extLst>
          </p:nvPr>
        </p:nvGraphicFramePr>
        <p:xfrm>
          <a:off x="426720" y="981035"/>
          <a:ext cx="8420100" cy="3809999"/>
        </p:xfrm>
        <a:graphic>
          <a:graphicData uri="http://schemas.openxmlformats.org/drawingml/2006/table">
            <a:tbl>
              <a:tblPr firstRow="1" bandRow="1">
                <a:tableStyleId>{9D7B26C5-4107-4FEC-AEDC-1716B250A1EF}</a:tableStyleId>
              </a:tblPr>
              <a:tblGrid>
                <a:gridCol w="1403350">
                  <a:extLst>
                    <a:ext uri="{9D8B030D-6E8A-4147-A177-3AD203B41FA5}">
                      <a16:colId xmlns:a16="http://schemas.microsoft.com/office/drawing/2014/main" val="3765139078"/>
                    </a:ext>
                  </a:extLst>
                </a:gridCol>
                <a:gridCol w="1403350">
                  <a:extLst>
                    <a:ext uri="{9D8B030D-6E8A-4147-A177-3AD203B41FA5}">
                      <a16:colId xmlns:a16="http://schemas.microsoft.com/office/drawing/2014/main" val="405035973"/>
                    </a:ext>
                  </a:extLst>
                </a:gridCol>
                <a:gridCol w="1403350">
                  <a:extLst>
                    <a:ext uri="{9D8B030D-6E8A-4147-A177-3AD203B41FA5}">
                      <a16:colId xmlns:a16="http://schemas.microsoft.com/office/drawing/2014/main" val="4234873613"/>
                    </a:ext>
                  </a:extLst>
                </a:gridCol>
                <a:gridCol w="1403350">
                  <a:extLst>
                    <a:ext uri="{9D8B030D-6E8A-4147-A177-3AD203B41FA5}">
                      <a16:colId xmlns:a16="http://schemas.microsoft.com/office/drawing/2014/main" val="3599580409"/>
                    </a:ext>
                  </a:extLst>
                </a:gridCol>
                <a:gridCol w="1403350">
                  <a:extLst>
                    <a:ext uri="{9D8B030D-6E8A-4147-A177-3AD203B41FA5}">
                      <a16:colId xmlns:a16="http://schemas.microsoft.com/office/drawing/2014/main" val="3525919848"/>
                    </a:ext>
                  </a:extLst>
                </a:gridCol>
                <a:gridCol w="1403350">
                  <a:extLst>
                    <a:ext uri="{9D8B030D-6E8A-4147-A177-3AD203B41FA5}">
                      <a16:colId xmlns:a16="http://schemas.microsoft.com/office/drawing/2014/main" val="1955218174"/>
                    </a:ext>
                  </a:extLst>
                </a:gridCol>
              </a:tblGrid>
              <a:tr h="622041">
                <a:tc>
                  <a:txBody>
                    <a:bodyPr/>
                    <a:lstStyle/>
                    <a:p>
                      <a:r>
                        <a:rPr lang="en-US" sz="1100" b="1"/>
                        <a:t>Competitor</a:t>
                      </a:r>
                      <a:endParaRPr lang="en-US" sz="1100"/>
                    </a:p>
                  </a:txBody>
                  <a:tcPr marL="38878" marR="38878" marT="19439" marB="19439" anchor="ctr"/>
                </a:tc>
                <a:tc>
                  <a:txBody>
                    <a:bodyPr/>
                    <a:lstStyle/>
                    <a:p>
                      <a:r>
                        <a:rPr lang="en-US" sz="1100" b="1"/>
                        <a:t>Focus Area</a:t>
                      </a:r>
                      <a:endParaRPr lang="en-US" sz="1100"/>
                    </a:p>
                  </a:txBody>
                  <a:tcPr marL="38878" marR="38878" marT="19439" marB="19439" anchor="ctr"/>
                </a:tc>
                <a:tc>
                  <a:txBody>
                    <a:bodyPr/>
                    <a:lstStyle/>
                    <a:p>
                      <a:r>
                        <a:rPr lang="en-US" sz="1100" b="1"/>
                        <a:t>Audience</a:t>
                      </a:r>
                      <a:endParaRPr lang="en-US" sz="1100"/>
                    </a:p>
                  </a:txBody>
                  <a:tcPr marL="38878" marR="38878" marT="19439" marB="19439" anchor="ctr"/>
                </a:tc>
                <a:tc>
                  <a:txBody>
                    <a:bodyPr/>
                    <a:lstStyle/>
                    <a:p>
                      <a:r>
                        <a:rPr lang="en-US" sz="1100" b="1"/>
                        <a:t>Key Strengths</a:t>
                      </a:r>
                      <a:endParaRPr lang="en-US" sz="1100"/>
                    </a:p>
                  </a:txBody>
                  <a:tcPr marL="38878" marR="38878" marT="19439" marB="19439" anchor="ctr"/>
                </a:tc>
                <a:tc>
                  <a:txBody>
                    <a:bodyPr/>
                    <a:lstStyle/>
                    <a:p>
                      <a:r>
                        <a:rPr lang="en-US" sz="1100" b="1"/>
                        <a:t>Monetization Strategies</a:t>
                      </a:r>
                      <a:endParaRPr lang="en-US" sz="1100"/>
                    </a:p>
                  </a:txBody>
                  <a:tcPr marL="38878" marR="38878" marT="19439" marB="19439" anchor="ctr"/>
                </a:tc>
                <a:tc>
                  <a:txBody>
                    <a:bodyPr/>
                    <a:lstStyle/>
                    <a:p>
                      <a:r>
                        <a:rPr lang="en-US" sz="1100" b="1"/>
                        <a:t>Brand Partnerships &amp; Sponsorships</a:t>
                      </a:r>
                      <a:endParaRPr lang="en-US" sz="1100"/>
                    </a:p>
                  </a:txBody>
                  <a:tcPr marL="38878" marR="38878" marT="19439" marB="19439" anchor="ctr"/>
                </a:tc>
                <a:extLst>
                  <a:ext uri="{0D108BD9-81ED-4DB2-BD59-A6C34878D82A}">
                    <a16:rowId xmlns:a16="http://schemas.microsoft.com/office/drawing/2014/main" val="2617480205"/>
                  </a:ext>
                </a:extLst>
              </a:tr>
              <a:tr h="738673">
                <a:tc>
                  <a:txBody>
                    <a:bodyPr/>
                    <a:lstStyle/>
                    <a:p>
                      <a:r>
                        <a:rPr lang="en-US" sz="1100" b="1"/>
                        <a:t>Remezcla</a:t>
                      </a:r>
                      <a:endParaRPr lang="en-US" sz="1100"/>
                    </a:p>
                  </a:txBody>
                  <a:tcPr marL="38878" marR="38878" marT="19439" marB="19439" anchor="ctr"/>
                </a:tc>
                <a:tc>
                  <a:txBody>
                    <a:bodyPr/>
                    <a:lstStyle/>
                    <a:p>
                      <a:r>
                        <a:rPr lang="en-US" sz="1100"/>
                        <a:t>Latino culture, lifestyle, music, news</a:t>
                      </a:r>
                    </a:p>
                  </a:txBody>
                  <a:tcPr marL="38878" marR="38878" marT="19439" marB="19439" anchor="ctr"/>
                </a:tc>
                <a:tc>
                  <a:txBody>
                    <a:bodyPr/>
                    <a:lstStyle/>
                    <a:p>
                      <a:r>
                        <a:rPr lang="en-US" sz="1100"/>
                        <a:t>Young, diverse, U.S. Latinos</a:t>
                      </a:r>
                    </a:p>
                  </a:txBody>
                  <a:tcPr marL="38878" marR="38878" marT="19439" marB="19439" anchor="ctr"/>
                </a:tc>
                <a:tc>
                  <a:txBody>
                    <a:bodyPr/>
                    <a:lstStyle/>
                    <a:p>
                      <a:r>
                        <a:rPr lang="en-US" sz="1100"/>
                        <a:t>Strong brand presence, multi-platform content</a:t>
                      </a:r>
                    </a:p>
                  </a:txBody>
                  <a:tcPr marL="38878" marR="38878" marT="19439" marB="19439" anchor="ctr"/>
                </a:tc>
                <a:tc>
                  <a:txBody>
                    <a:bodyPr/>
                    <a:lstStyle/>
                    <a:p>
                      <a:r>
                        <a:rPr lang="en-US" sz="1100"/>
                        <a:t>Sponsored content, branded articles, podcasts</a:t>
                      </a:r>
                    </a:p>
                  </a:txBody>
                  <a:tcPr marL="38878" marR="38878" marT="19439" marB="19439" anchor="ctr"/>
                </a:tc>
                <a:tc>
                  <a:txBody>
                    <a:bodyPr/>
                    <a:lstStyle/>
                    <a:p>
                      <a:r>
                        <a:rPr lang="en-US" sz="1100"/>
                        <a:t>Partnerships with </a:t>
                      </a:r>
                      <a:r>
                        <a:rPr lang="en-US" sz="1100" b="1"/>
                        <a:t>Netflix</a:t>
                      </a:r>
                      <a:r>
                        <a:rPr lang="en-US" sz="1100"/>
                        <a:t>, </a:t>
                      </a:r>
                      <a:r>
                        <a:rPr lang="en-US" sz="1100" b="1"/>
                        <a:t>McDonald’s</a:t>
                      </a:r>
                      <a:r>
                        <a:rPr lang="en-US" sz="1100"/>
                        <a:t>, etc.</a:t>
                      </a:r>
                    </a:p>
                  </a:txBody>
                  <a:tcPr marL="38878" marR="38878" marT="19439" marB="19439" anchor="ctr"/>
                </a:tc>
                <a:extLst>
                  <a:ext uri="{0D108BD9-81ED-4DB2-BD59-A6C34878D82A}">
                    <a16:rowId xmlns:a16="http://schemas.microsoft.com/office/drawing/2014/main" val="2452713593"/>
                  </a:ext>
                </a:extLst>
              </a:tr>
              <a:tr h="738673">
                <a:tc>
                  <a:txBody>
                    <a:bodyPr/>
                    <a:lstStyle/>
                    <a:p>
                      <a:r>
                        <a:rPr lang="en-US" sz="1100" b="1"/>
                        <a:t>My Cultura</a:t>
                      </a:r>
                      <a:endParaRPr lang="en-US" sz="1100"/>
                    </a:p>
                  </a:txBody>
                  <a:tcPr marL="38878" marR="38878" marT="19439" marB="19439" anchor="ctr"/>
                </a:tc>
                <a:tc>
                  <a:txBody>
                    <a:bodyPr/>
                    <a:lstStyle/>
                    <a:p>
                      <a:r>
                        <a:rPr lang="en-US" sz="1100" dirty="0"/>
                        <a:t>Latinx media, Spanish &amp; English podcasts</a:t>
                      </a:r>
                    </a:p>
                  </a:txBody>
                  <a:tcPr marL="38878" marR="38878" marT="19439" marB="19439" anchor="ctr"/>
                </a:tc>
                <a:tc>
                  <a:txBody>
                    <a:bodyPr/>
                    <a:lstStyle/>
                    <a:p>
                      <a:r>
                        <a:rPr lang="en-US" sz="1100"/>
                        <a:t>U.S. Hispanic millennials and Gen Z</a:t>
                      </a:r>
                    </a:p>
                  </a:txBody>
                  <a:tcPr marL="38878" marR="38878" marT="19439" marB="19439" anchor="ctr"/>
                </a:tc>
                <a:tc>
                  <a:txBody>
                    <a:bodyPr/>
                    <a:lstStyle/>
                    <a:p>
                      <a:r>
                        <a:rPr lang="en-US" sz="1100"/>
                        <a:t>Strong in-language content, cultural relevancy</a:t>
                      </a:r>
                    </a:p>
                  </a:txBody>
                  <a:tcPr marL="38878" marR="38878" marT="19439" marB="19439" anchor="ctr"/>
                </a:tc>
                <a:tc>
                  <a:txBody>
                    <a:bodyPr/>
                    <a:lstStyle/>
                    <a:p>
                      <a:r>
                        <a:rPr lang="en-US" sz="1100"/>
                        <a:t>Podcast sponsorships, branded episodes, ad sales</a:t>
                      </a:r>
                    </a:p>
                  </a:txBody>
                  <a:tcPr marL="38878" marR="38878" marT="19439" marB="19439" anchor="ctr"/>
                </a:tc>
                <a:tc>
                  <a:txBody>
                    <a:bodyPr/>
                    <a:lstStyle/>
                    <a:p>
                      <a:r>
                        <a:rPr lang="en-US" sz="1100"/>
                        <a:t>Focused on brands targeting Latinx communities</a:t>
                      </a:r>
                    </a:p>
                  </a:txBody>
                  <a:tcPr marL="38878" marR="38878" marT="19439" marB="19439" anchor="ctr"/>
                </a:tc>
                <a:extLst>
                  <a:ext uri="{0D108BD9-81ED-4DB2-BD59-A6C34878D82A}">
                    <a16:rowId xmlns:a16="http://schemas.microsoft.com/office/drawing/2014/main" val="3920903268"/>
                  </a:ext>
                </a:extLst>
              </a:tr>
              <a:tr h="855306">
                <a:tc>
                  <a:txBody>
                    <a:bodyPr/>
                    <a:lstStyle/>
                    <a:p>
                      <a:r>
                        <a:rPr lang="en-US" sz="1100" b="1"/>
                        <a:t>We Are Mitú</a:t>
                      </a:r>
                      <a:endParaRPr lang="en-US" sz="1100"/>
                    </a:p>
                  </a:txBody>
                  <a:tcPr marL="38878" marR="38878" marT="19439" marB="19439" anchor="ctr"/>
                </a:tc>
                <a:tc>
                  <a:txBody>
                    <a:bodyPr/>
                    <a:lstStyle/>
                    <a:p>
                      <a:r>
                        <a:rPr lang="en-US" sz="1100"/>
                        <a:t>Latino culture, entertainment, news</a:t>
                      </a:r>
                    </a:p>
                  </a:txBody>
                  <a:tcPr marL="38878" marR="38878" marT="19439" marB="19439" anchor="ctr"/>
                </a:tc>
                <a:tc>
                  <a:txBody>
                    <a:bodyPr/>
                    <a:lstStyle/>
                    <a:p>
                      <a:r>
                        <a:rPr lang="en-US" sz="1100"/>
                        <a:t>Gen Z &amp; millennial Latinos, mainly U.S.</a:t>
                      </a:r>
                    </a:p>
                  </a:txBody>
                  <a:tcPr marL="38878" marR="38878" marT="19439" marB="19439" anchor="ctr"/>
                </a:tc>
                <a:tc>
                  <a:txBody>
                    <a:bodyPr/>
                    <a:lstStyle/>
                    <a:p>
                      <a:r>
                        <a:rPr lang="en-US" sz="1100"/>
                        <a:t>Popular among younger Latinos, social media-driven</a:t>
                      </a:r>
                    </a:p>
                  </a:txBody>
                  <a:tcPr marL="38878" marR="38878" marT="19439" marB="19439" anchor="ctr"/>
                </a:tc>
                <a:tc>
                  <a:txBody>
                    <a:bodyPr/>
                    <a:lstStyle/>
                    <a:p>
                      <a:r>
                        <a:rPr lang="en-US" sz="1100"/>
                        <a:t>Ad revenue, branded content, product collaborations</a:t>
                      </a:r>
                    </a:p>
                  </a:txBody>
                  <a:tcPr marL="38878" marR="38878" marT="19439" marB="19439" anchor="ctr"/>
                </a:tc>
                <a:tc>
                  <a:txBody>
                    <a:bodyPr/>
                    <a:lstStyle/>
                    <a:p>
                      <a:r>
                        <a:rPr lang="en-US" sz="1100"/>
                        <a:t>Sponsors like </a:t>
                      </a:r>
                      <a:r>
                        <a:rPr lang="en-US" sz="1100" b="1"/>
                        <a:t>Hispanicize</a:t>
                      </a:r>
                      <a:r>
                        <a:rPr lang="en-US" sz="1100"/>
                        <a:t>, </a:t>
                      </a:r>
                      <a:r>
                        <a:rPr lang="en-US" sz="1100" b="1"/>
                        <a:t>Coca-Cola</a:t>
                      </a:r>
                      <a:r>
                        <a:rPr lang="en-US" sz="1100"/>
                        <a:t>, etc.</a:t>
                      </a:r>
                    </a:p>
                  </a:txBody>
                  <a:tcPr marL="38878" marR="38878" marT="19439" marB="19439" anchor="ctr"/>
                </a:tc>
                <a:extLst>
                  <a:ext uri="{0D108BD9-81ED-4DB2-BD59-A6C34878D82A}">
                    <a16:rowId xmlns:a16="http://schemas.microsoft.com/office/drawing/2014/main" val="1472953916"/>
                  </a:ext>
                </a:extLst>
              </a:tr>
              <a:tr h="855306">
                <a:tc>
                  <a:txBody>
                    <a:bodyPr/>
                    <a:lstStyle/>
                    <a:p>
                      <a:r>
                        <a:rPr lang="en-US" sz="1100" b="1"/>
                        <a:t>Stay Tranquilo</a:t>
                      </a:r>
                      <a:endParaRPr lang="en-US" sz="1100"/>
                    </a:p>
                  </a:txBody>
                  <a:tcPr marL="38878" marR="38878" marT="19439" marB="19439" anchor="ctr"/>
                </a:tc>
                <a:tc>
                  <a:txBody>
                    <a:bodyPr/>
                    <a:lstStyle/>
                    <a:p>
                      <a:r>
                        <a:rPr lang="en-US" sz="1100"/>
                        <a:t>Wellness, Latinx culture, positivity</a:t>
                      </a:r>
                    </a:p>
                  </a:txBody>
                  <a:tcPr marL="38878" marR="38878" marT="19439" marB="19439" anchor="ctr"/>
                </a:tc>
                <a:tc>
                  <a:txBody>
                    <a:bodyPr/>
                    <a:lstStyle/>
                    <a:p>
                      <a:r>
                        <a:rPr lang="en-US" sz="1100"/>
                        <a:t>Young, bilingual, U.S. Latinos</a:t>
                      </a:r>
                    </a:p>
                  </a:txBody>
                  <a:tcPr marL="38878" marR="38878" marT="19439" marB="19439" anchor="ctr"/>
                </a:tc>
                <a:tc>
                  <a:txBody>
                    <a:bodyPr/>
                    <a:lstStyle/>
                    <a:p>
                      <a:r>
                        <a:rPr lang="en-US" sz="1100"/>
                        <a:t>Authentic engagement with Latinx culture, niche voice</a:t>
                      </a:r>
                    </a:p>
                  </a:txBody>
                  <a:tcPr marL="38878" marR="38878" marT="19439" marB="19439" anchor="ctr"/>
                </a:tc>
                <a:tc>
                  <a:txBody>
                    <a:bodyPr/>
                    <a:lstStyle/>
                    <a:p>
                      <a:r>
                        <a:rPr lang="en-US" sz="1100"/>
                        <a:t>Podcast ads, brand partnerships, product placement</a:t>
                      </a:r>
                    </a:p>
                  </a:txBody>
                  <a:tcPr marL="38878" marR="38878" marT="19439" marB="19439" anchor="ctr"/>
                </a:tc>
                <a:tc>
                  <a:txBody>
                    <a:bodyPr/>
                    <a:lstStyle/>
                    <a:p>
                      <a:r>
                        <a:rPr lang="en-US" sz="1100" b="1" dirty="0"/>
                        <a:t>Johnny Cuba Beer</a:t>
                      </a:r>
                      <a:r>
                        <a:rPr lang="en-US" sz="1100" dirty="0"/>
                        <a:t>, </a:t>
                      </a:r>
                      <a:r>
                        <a:rPr lang="en-US" sz="1100" b="1" dirty="0"/>
                        <a:t>Cosmo Tires</a:t>
                      </a:r>
                      <a:r>
                        <a:rPr lang="en-US" sz="1100" dirty="0"/>
                        <a:t>, </a:t>
                      </a:r>
                      <a:r>
                        <a:rPr lang="en-US" sz="1100" b="1" dirty="0"/>
                        <a:t>Travel &amp; Hospitality Brands</a:t>
                      </a:r>
                      <a:endParaRPr lang="en-US" sz="1100" dirty="0"/>
                    </a:p>
                  </a:txBody>
                  <a:tcPr marL="38878" marR="38878" marT="19439" marB="19439" anchor="ctr"/>
                </a:tc>
                <a:extLst>
                  <a:ext uri="{0D108BD9-81ED-4DB2-BD59-A6C34878D82A}">
                    <a16:rowId xmlns:a16="http://schemas.microsoft.com/office/drawing/2014/main" val="1398145996"/>
                  </a:ext>
                </a:extLst>
              </a:tr>
            </a:tbl>
          </a:graphicData>
        </a:graphic>
      </p:graphicFrame>
    </p:spTree>
    <p:extLst>
      <p:ext uri="{BB962C8B-B14F-4D97-AF65-F5344CB8AC3E}">
        <p14:creationId xmlns:p14="http://schemas.microsoft.com/office/powerpoint/2010/main" val="2402570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4D261-CF08-1B2C-22C4-2E8BE4FCEED5}"/>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EE448B61-C39A-3042-D8D2-3C6DA4461B15}"/>
              </a:ext>
            </a:extLst>
          </p:cNvPr>
          <p:cNvSpPr>
            <a:spLocks noGrp="1"/>
          </p:cNvSpPr>
          <p:nvPr>
            <p:ph type="title"/>
          </p:nvPr>
        </p:nvSpPr>
        <p:spPr/>
        <p:txBody>
          <a:bodyPr/>
          <a:lstStyle/>
          <a:p>
            <a:r>
              <a:rPr lang="en-US" dirty="0"/>
              <a:t>Appendix B</a:t>
            </a:r>
          </a:p>
        </p:txBody>
      </p:sp>
      <p:pic>
        <p:nvPicPr>
          <p:cNvPr id="4" name="Picture 3">
            <a:extLst>
              <a:ext uri="{FF2B5EF4-FFF2-40B4-BE49-F238E27FC236}">
                <a16:creationId xmlns:a16="http://schemas.microsoft.com/office/drawing/2014/main" id="{ABA949D5-C4C3-6CD4-E092-7EA98F99DFF1}"/>
              </a:ext>
            </a:extLst>
          </p:cNvPr>
          <p:cNvPicPr>
            <a:picLocks noChangeAspect="1"/>
          </p:cNvPicPr>
          <p:nvPr/>
        </p:nvPicPr>
        <p:blipFill>
          <a:blip r:embed="rId3"/>
          <a:srcRect/>
          <a:stretch/>
        </p:blipFill>
        <p:spPr>
          <a:xfrm>
            <a:off x="816670" y="904508"/>
            <a:ext cx="7510660" cy="4029442"/>
          </a:xfrm>
          <a:prstGeom prst="rect">
            <a:avLst/>
          </a:prstGeom>
        </p:spPr>
      </p:pic>
    </p:spTree>
    <p:extLst>
      <p:ext uri="{BB962C8B-B14F-4D97-AF65-F5344CB8AC3E}">
        <p14:creationId xmlns:p14="http://schemas.microsoft.com/office/powerpoint/2010/main" val="1290502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4E0E3-4BC9-32D2-4728-13D770D1AFC4}"/>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565A26A9-A98D-260E-F0A4-21587103611E}"/>
              </a:ext>
            </a:extLst>
          </p:cNvPr>
          <p:cNvSpPr>
            <a:spLocks noGrp="1"/>
          </p:cNvSpPr>
          <p:nvPr>
            <p:ph type="title"/>
          </p:nvPr>
        </p:nvSpPr>
        <p:spPr/>
        <p:txBody>
          <a:bodyPr/>
          <a:lstStyle/>
          <a:p>
            <a:r>
              <a:rPr lang="en-US" dirty="0"/>
              <a:t>Appendix C</a:t>
            </a:r>
          </a:p>
        </p:txBody>
      </p:sp>
      <p:pic>
        <p:nvPicPr>
          <p:cNvPr id="4" name="Picture 3">
            <a:extLst>
              <a:ext uri="{FF2B5EF4-FFF2-40B4-BE49-F238E27FC236}">
                <a16:creationId xmlns:a16="http://schemas.microsoft.com/office/drawing/2014/main" id="{D8EE3C53-2E66-DDA2-9CFD-E7DB78D1F92D}"/>
              </a:ext>
            </a:extLst>
          </p:cNvPr>
          <p:cNvPicPr>
            <a:picLocks noChangeAspect="1"/>
          </p:cNvPicPr>
          <p:nvPr/>
        </p:nvPicPr>
        <p:blipFill>
          <a:blip r:embed="rId3"/>
          <a:srcRect/>
          <a:stretch/>
        </p:blipFill>
        <p:spPr>
          <a:xfrm>
            <a:off x="851464" y="904508"/>
            <a:ext cx="7441072" cy="4029442"/>
          </a:xfrm>
          <a:prstGeom prst="rect">
            <a:avLst/>
          </a:prstGeom>
        </p:spPr>
      </p:pic>
    </p:spTree>
    <p:extLst>
      <p:ext uri="{BB962C8B-B14F-4D97-AF65-F5344CB8AC3E}">
        <p14:creationId xmlns:p14="http://schemas.microsoft.com/office/powerpoint/2010/main" val="1006042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9E354-2031-1722-5B2B-86C4FFCF75F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A3781CFF-485E-8914-4489-14653DA29A3B}"/>
              </a:ext>
            </a:extLst>
          </p:cNvPr>
          <p:cNvSpPr>
            <a:spLocks noGrp="1"/>
          </p:cNvSpPr>
          <p:nvPr>
            <p:ph type="title"/>
          </p:nvPr>
        </p:nvSpPr>
        <p:spPr/>
        <p:txBody>
          <a:bodyPr/>
          <a:lstStyle/>
          <a:p>
            <a:r>
              <a:rPr lang="en-US" dirty="0"/>
              <a:t>Appendix D</a:t>
            </a:r>
          </a:p>
        </p:txBody>
      </p:sp>
      <p:pic>
        <p:nvPicPr>
          <p:cNvPr id="4" name="Picture 3">
            <a:extLst>
              <a:ext uri="{FF2B5EF4-FFF2-40B4-BE49-F238E27FC236}">
                <a16:creationId xmlns:a16="http://schemas.microsoft.com/office/drawing/2014/main" id="{1419FAAF-7604-72DE-8F1F-BB6C93A9B8BB}"/>
              </a:ext>
            </a:extLst>
          </p:cNvPr>
          <p:cNvPicPr>
            <a:picLocks noChangeAspect="1"/>
          </p:cNvPicPr>
          <p:nvPr/>
        </p:nvPicPr>
        <p:blipFill>
          <a:blip r:embed="rId3"/>
          <a:srcRect/>
          <a:stretch/>
        </p:blipFill>
        <p:spPr>
          <a:xfrm>
            <a:off x="851464" y="1072317"/>
            <a:ext cx="7441072" cy="3693824"/>
          </a:xfrm>
          <a:prstGeom prst="rect">
            <a:avLst/>
          </a:prstGeom>
        </p:spPr>
      </p:pic>
    </p:spTree>
    <p:extLst>
      <p:ext uri="{BB962C8B-B14F-4D97-AF65-F5344CB8AC3E}">
        <p14:creationId xmlns:p14="http://schemas.microsoft.com/office/powerpoint/2010/main" val="3273382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2610C-EC51-CB27-2B3F-031157B1C4ED}"/>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209570F-9CAB-5D56-6895-E4F6A054665F}"/>
              </a:ext>
            </a:extLst>
          </p:cNvPr>
          <p:cNvSpPr>
            <a:spLocks noGrp="1"/>
          </p:cNvSpPr>
          <p:nvPr>
            <p:ph type="title"/>
          </p:nvPr>
        </p:nvSpPr>
        <p:spPr/>
        <p:txBody>
          <a:bodyPr/>
          <a:lstStyle/>
          <a:p>
            <a:r>
              <a:rPr lang="en-US" dirty="0"/>
              <a:t>Appendix E</a:t>
            </a:r>
          </a:p>
        </p:txBody>
      </p:sp>
      <p:pic>
        <p:nvPicPr>
          <p:cNvPr id="4" name="Picture 3">
            <a:extLst>
              <a:ext uri="{FF2B5EF4-FFF2-40B4-BE49-F238E27FC236}">
                <a16:creationId xmlns:a16="http://schemas.microsoft.com/office/drawing/2014/main" id="{001C2232-E4F3-B853-6700-249DE65D3B70}"/>
              </a:ext>
            </a:extLst>
          </p:cNvPr>
          <p:cNvPicPr>
            <a:picLocks noChangeAspect="1"/>
          </p:cNvPicPr>
          <p:nvPr/>
        </p:nvPicPr>
        <p:blipFill>
          <a:blip r:embed="rId3"/>
          <a:srcRect/>
          <a:stretch/>
        </p:blipFill>
        <p:spPr>
          <a:xfrm>
            <a:off x="525737" y="937260"/>
            <a:ext cx="8092526" cy="3668612"/>
          </a:xfrm>
          <a:prstGeom prst="rect">
            <a:avLst/>
          </a:prstGeom>
        </p:spPr>
      </p:pic>
    </p:spTree>
    <p:extLst>
      <p:ext uri="{BB962C8B-B14F-4D97-AF65-F5344CB8AC3E}">
        <p14:creationId xmlns:p14="http://schemas.microsoft.com/office/powerpoint/2010/main" val="4764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1596E-302C-C604-2D7F-07C6FB3B97E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87BA046-E916-8D6B-2871-F3BA0AE80503}"/>
              </a:ext>
            </a:extLst>
          </p:cNvPr>
          <p:cNvSpPr>
            <a:spLocks noGrp="1"/>
          </p:cNvSpPr>
          <p:nvPr>
            <p:ph type="title"/>
          </p:nvPr>
        </p:nvSpPr>
        <p:spPr/>
        <p:txBody>
          <a:bodyPr/>
          <a:lstStyle/>
          <a:p>
            <a:r>
              <a:rPr lang="en-US" dirty="0"/>
              <a:t>Appendix F</a:t>
            </a:r>
          </a:p>
        </p:txBody>
      </p:sp>
      <p:pic>
        <p:nvPicPr>
          <p:cNvPr id="4" name="Picture 3">
            <a:extLst>
              <a:ext uri="{FF2B5EF4-FFF2-40B4-BE49-F238E27FC236}">
                <a16:creationId xmlns:a16="http://schemas.microsoft.com/office/drawing/2014/main" id="{4A1BF649-9873-7CEB-562E-910945C06125}"/>
              </a:ext>
            </a:extLst>
          </p:cNvPr>
          <p:cNvPicPr>
            <a:picLocks noChangeAspect="1"/>
          </p:cNvPicPr>
          <p:nvPr/>
        </p:nvPicPr>
        <p:blipFill>
          <a:blip r:embed="rId3"/>
          <a:srcRect/>
          <a:stretch/>
        </p:blipFill>
        <p:spPr>
          <a:xfrm>
            <a:off x="766790" y="937260"/>
            <a:ext cx="7610419" cy="3668612"/>
          </a:xfrm>
          <a:prstGeom prst="rect">
            <a:avLst/>
          </a:prstGeom>
        </p:spPr>
      </p:pic>
    </p:spTree>
    <p:extLst>
      <p:ext uri="{BB962C8B-B14F-4D97-AF65-F5344CB8AC3E}">
        <p14:creationId xmlns:p14="http://schemas.microsoft.com/office/powerpoint/2010/main" val="26567894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B4A0F-B6AE-6EDA-1F00-C434CF4B08AA}"/>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593D4D4C-7510-A57B-CACE-A3D7BFABCC62}"/>
              </a:ext>
            </a:extLst>
          </p:cNvPr>
          <p:cNvSpPr>
            <a:spLocks noGrp="1"/>
          </p:cNvSpPr>
          <p:nvPr>
            <p:ph type="title"/>
          </p:nvPr>
        </p:nvSpPr>
        <p:spPr/>
        <p:txBody>
          <a:bodyPr/>
          <a:lstStyle/>
          <a:p>
            <a:r>
              <a:rPr lang="en-US" dirty="0"/>
              <a:t>Appendix G</a:t>
            </a:r>
          </a:p>
        </p:txBody>
      </p:sp>
      <p:pic>
        <p:nvPicPr>
          <p:cNvPr id="4" name="Picture 3">
            <a:extLst>
              <a:ext uri="{FF2B5EF4-FFF2-40B4-BE49-F238E27FC236}">
                <a16:creationId xmlns:a16="http://schemas.microsoft.com/office/drawing/2014/main" id="{2BF57C2A-1E33-5C8C-631D-9C38AD5F7CE9}"/>
              </a:ext>
            </a:extLst>
          </p:cNvPr>
          <p:cNvPicPr>
            <a:picLocks noChangeAspect="1"/>
          </p:cNvPicPr>
          <p:nvPr/>
        </p:nvPicPr>
        <p:blipFill>
          <a:blip r:embed="rId3"/>
          <a:srcRect/>
          <a:stretch/>
        </p:blipFill>
        <p:spPr>
          <a:xfrm>
            <a:off x="766790" y="1007510"/>
            <a:ext cx="7610419" cy="3528112"/>
          </a:xfrm>
          <a:prstGeom prst="rect">
            <a:avLst/>
          </a:prstGeom>
        </p:spPr>
      </p:pic>
    </p:spTree>
    <p:extLst>
      <p:ext uri="{BB962C8B-B14F-4D97-AF65-F5344CB8AC3E}">
        <p14:creationId xmlns:p14="http://schemas.microsoft.com/office/powerpoint/2010/main" val="20612910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4A480-BAA6-616A-122D-B2572F419F69}"/>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51B65D8C-2DD0-1979-EA2D-F6B79587D429}"/>
              </a:ext>
            </a:extLst>
          </p:cNvPr>
          <p:cNvSpPr>
            <a:spLocks noGrp="1"/>
          </p:cNvSpPr>
          <p:nvPr>
            <p:ph type="title"/>
          </p:nvPr>
        </p:nvSpPr>
        <p:spPr/>
        <p:txBody>
          <a:bodyPr/>
          <a:lstStyle/>
          <a:p>
            <a:r>
              <a:rPr lang="en-US" dirty="0"/>
              <a:t>Appendix H</a:t>
            </a:r>
          </a:p>
        </p:txBody>
      </p:sp>
      <p:pic>
        <p:nvPicPr>
          <p:cNvPr id="4" name="Picture 3">
            <a:extLst>
              <a:ext uri="{FF2B5EF4-FFF2-40B4-BE49-F238E27FC236}">
                <a16:creationId xmlns:a16="http://schemas.microsoft.com/office/drawing/2014/main" id="{A154270E-A591-013D-8686-673D7699C139}"/>
              </a:ext>
            </a:extLst>
          </p:cNvPr>
          <p:cNvPicPr>
            <a:picLocks noChangeAspect="1"/>
          </p:cNvPicPr>
          <p:nvPr/>
        </p:nvPicPr>
        <p:blipFill>
          <a:blip r:embed="rId3"/>
          <a:srcRect/>
          <a:stretch/>
        </p:blipFill>
        <p:spPr>
          <a:xfrm>
            <a:off x="1067269" y="952584"/>
            <a:ext cx="7009461" cy="3819258"/>
          </a:xfrm>
          <a:prstGeom prst="rect">
            <a:avLst/>
          </a:prstGeom>
        </p:spPr>
      </p:pic>
    </p:spTree>
    <p:extLst>
      <p:ext uri="{BB962C8B-B14F-4D97-AF65-F5344CB8AC3E}">
        <p14:creationId xmlns:p14="http://schemas.microsoft.com/office/powerpoint/2010/main" val="16710765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9A386-7C76-396D-4D4C-C5AE402D9E6F}"/>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CF2992B7-DE57-39D8-F4DB-106ACEF91883}"/>
              </a:ext>
            </a:extLst>
          </p:cNvPr>
          <p:cNvSpPr>
            <a:spLocks noGrp="1"/>
          </p:cNvSpPr>
          <p:nvPr>
            <p:ph type="title"/>
          </p:nvPr>
        </p:nvSpPr>
        <p:spPr/>
        <p:txBody>
          <a:bodyPr/>
          <a:lstStyle/>
          <a:p>
            <a:r>
              <a:rPr lang="en-US" dirty="0"/>
              <a:t>Appendix I</a:t>
            </a:r>
          </a:p>
        </p:txBody>
      </p:sp>
      <p:graphicFrame>
        <p:nvGraphicFramePr>
          <p:cNvPr id="2" name="Table 1">
            <a:extLst>
              <a:ext uri="{FF2B5EF4-FFF2-40B4-BE49-F238E27FC236}">
                <a16:creationId xmlns:a16="http://schemas.microsoft.com/office/drawing/2014/main" id="{5A52FF35-97B1-8851-CB35-C42FCE6A910E}"/>
              </a:ext>
            </a:extLst>
          </p:cNvPr>
          <p:cNvGraphicFramePr>
            <a:graphicFrameLocks noGrp="1"/>
          </p:cNvGraphicFramePr>
          <p:nvPr>
            <p:extLst>
              <p:ext uri="{D42A27DB-BD31-4B8C-83A1-F6EECF244321}">
                <p14:modId xmlns:p14="http://schemas.microsoft.com/office/powerpoint/2010/main" val="2077548304"/>
              </p:ext>
            </p:extLst>
          </p:nvPr>
        </p:nvGraphicFramePr>
        <p:xfrm>
          <a:off x="228600" y="1038350"/>
          <a:ext cx="8770624" cy="3918658"/>
        </p:xfrm>
        <a:graphic>
          <a:graphicData uri="http://schemas.openxmlformats.org/drawingml/2006/table">
            <a:tbl>
              <a:tblPr firstRow="1" bandCol="1">
                <a:tableStyleId>{9D7B26C5-4107-4FEC-AEDC-1716B250A1EF}</a:tableStyleId>
              </a:tblPr>
              <a:tblGrid>
                <a:gridCol w="1203960">
                  <a:extLst>
                    <a:ext uri="{9D8B030D-6E8A-4147-A177-3AD203B41FA5}">
                      <a16:colId xmlns:a16="http://schemas.microsoft.com/office/drawing/2014/main" val="3043916506"/>
                    </a:ext>
                  </a:extLst>
                </a:gridCol>
                <a:gridCol w="1554480">
                  <a:extLst>
                    <a:ext uri="{9D8B030D-6E8A-4147-A177-3AD203B41FA5}">
                      <a16:colId xmlns:a16="http://schemas.microsoft.com/office/drawing/2014/main" val="615103099"/>
                    </a:ext>
                  </a:extLst>
                </a:gridCol>
                <a:gridCol w="1828800">
                  <a:extLst>
                    <a:ext uri="{9D8B030D-6E8A-4147-A177-3AD203B41FA5}">
                      <a16:colId xmlns:a16="http://schemas.microsoft.com/office/drawing/2014/main" val="853920180"/>
                    </a:ext>
                  </a:extLst>
                </a:gridCol>
                <a:gridCol w="4183384">
                  <a:extLst>
                    <a:ext uri="{9D8B030D-6E8A-4147-A177-3AD203B41FA5}">
                      <a16:colId xmlns:a16="http://schemas.microsoft.com/office/drawing/2014/main" val="2219417002"/>
                    </a:ext>
                  </a:extLst>
                </a:gridCol>
              </a:tblGrid>
              <a:tr h="98961">
                <a:tc>
                  <a:txBody>
                    <a:bodyPr/>
                    <a:lstStyle/>
                    <a:p>
                      <a:r>
                        <a:rPr lang="en-US" sz="1200" b="1"/>
                        <a:t>Category</a:t>
                      </a:r>
                      <a:endParaRPr lang="en-US" sz="1200"/>
                    </a:p>
                  </a:txBody>
                  <a:tcPr marL="24740" marR="24740" marT="12370" marB="12370" anchor="ctr"/>
                </a:tc>
                <a:tc>
                  <a:txBody>
                    <a:bodyPr/>
                    <a:lstStyle/>
                    <a:p>
                      <a:r>
                        <a:rPr lang="en-US" sz="1200" b="1"/>
                        <a:t>Business Name</a:t>
                      </a:r>
                      <a:endParaRPr lang="en-US" sz="1200"/>
                    </a:p>
                  </a:txBody>
                  <a:tcPr marL="24740" marR="24740" marT="12370" marB="12370" anchor="ctr"/>
                </a:tc>
                <a:tc>
                  <a:txBody>
                    <a:bodyPr/>
                    <a:lstStyle/>
                    <a:p>
                      <a:r>
                        <a:rPr lang="en-US" sz="1200" b="1"/>
                        <a:t>Location</a:t>
                      </a:r>
                      <a:endParaRPr lang="en-US" sz="1200"/>
                    </a:p>
                  </a:txBody>
                  <a:tcPr marL="24740" marR="24740" marT="12370" marB="12370" anchor="ctr"/>
                </a:tc>
                <a:tc>
                  <a:txBody>
                    <a:bodyPr/>
                    <a:lstStyle/>
                    <a:p>
                      <a:r>
                        <a:rPr lang="en-US" sz="1200" b="1"/>
                        <a:t>Description</a:t>
                      </a:r>
                      <a:endParaRPr lang="en-US" sz="1200"/>
                    </a:p>
                  </a:txBody>
                  <a:tcPr marL="24740" marR="24740" marT="12370" marB="12370" anchor="ctr"/>
                </a:tc>
                <a:extLst>
                  <a:ext uri="{0D108BD9-81ED-4DB2-BD59-A6C34878D82A}">
                    <a16:rowId xmlns:a16="http://schemas.microsoft.com/office/drawing/2014/main" val="2975219115"/>
                  </a:ext>
                </a:extLst>
              </a:tr>
              <a:tr h="470065">
                <a:tc rowSpan="3">
                  <a:txBody>
                    <a:bodyPr/>
                    <a:lstStyle/>
                    <a:p>
                      <a:r>
                        <a:rPr lang="en-US" sz="1200" b="1" dirty="0"/>
                        <a:t>Cigar Brands</a:t>
                      </a:r>
                      <a:endParaRPr lang="en-US" sz="1200" dirty="0"/>
                    </a:p>
                  </a:txBody>
                  <a:tcPr marL="24740" marR="24740" marT="12370" marB="12370" anchor="ctr"/>
                </a:tc>
                <a:tc>
                  <a:txBody>
                    <a:bodyPr/>
                    <a:lstStyle/>
                    <a:p>
                      <a:r>
                        <a:rPr lang="en-US" sz="1200"/>
                        <a:t>Tres Lindas Cubanas</a:t>
                      </a:r>
                    </a:p>
                  </a:txBody>
                  <a:tcPr marL="24740" marR="24740" marT="12370" marB="12370" anchor="ctr"/>
                </a:tc>
                <a:tc>
                  <a:txBody>
                    <a:bodyPr/>
                    <a:lstStyle/>
                    <a:p>
                      <a:r>
                        <a:rPr lang="en-US" sz="1200"/>
                        <a:t>Miami, FL</a:t>
                      </a:r>
                    </a:p>
                  </a:txBody>
                  <a:tcPr marL="24740" marR="24740" marT="12370" marB="12370" anchor="ctr"/>
                </a:tc>
                <a:tc>
                  <a:txBody>
                    <a:bodyPr/>
                    <a:lstStyle/>
                    <a:p>
                      <a:r>
                        <a:rPr lang="en-US" sz="1200"/>
                        <a:t>Afro-Cuban twin sisters’ cigar brand celebrating heritage and community storytelling.</a:t>
                      </a:r>
                    </a:p>
                  </a:txBody>
                  <a:tcPr marL="24740" marR="24740" marT="12370" marB="12370" anchor="ctr"/>
                </a:tc>
                <a:extLst>
                  <a:ext uri="{0D108BD9-81ED-4DB2-BD59-A6C34878D82A}">
                    <a16:rowId xmlns:a16="http://schemas.microsoft.com/office/drawing/2014/main" val="4003484309"/>
                  </a:ext>
                </a:extLst>
              </a:tr>
              <a:tr h="395844">
                <a:tc vMerge="1">
                  <a:txBody>
                    <a:bodyPr/>
                    <a:lstStyle/>
                    <a:p>
                      <a:endParaRPr lang="en-US" sz="1000" dirty="0"/>
                    </a:p>
                  </a:txBody>
                  <a:tcPr marL="24740" marR="24740" marT="12370" marB="12370" anchor="ctr"/>
                </a:tc>
                <a:tc>
                  <a:txBody>
                    <a:bodyPr/>
                    <a:lstStyle/>
                    <a:p>
                      <a:r>
                        <a:rPr lang="en-US" sz="1200"/>
                        <a:t>Kafie 1901 Cigars</a:t>
                      </a:r>
                    </a:p>
                  </a:txBody>
                  <a:tcPr marL="24740" marR="24740" marT="12370" marB="12370" anchor="ctr"/>
                </a:tc>
                <a:tc>
                  <a:txBody>
                    <a:bodyPr/>
                    <a:lstStyle/>
                    <a:p>
                      <a:r>
                        <a:rPr lang="en-US" sz="1200"/>
                        <a:t>Honduras</a:t>
                      </a:r>
                    </a:p>
                  </a:txBody>
                  <a:tcPr marL="24740" marR="24740" marT="12370" marB="12370" anchor="ctr"/>
                </a:tc>
                <a:tc>
                  <a:txBody>
                    <a:bodyPr/>
                    <a:lstStyle/>
                    <a:p>
                      <a:r>
                        <a:rPr lang="en-US" sz="1200"/>
                        <a:t>Premium cigars and organic coffee brand rooted in tradition, founded by Dr. Gaby Kafie.</a:t>
                      </a:r>
                    </a:p>
                  </a:txBody>
                  <a:tcPr marL="24740" marR="24740" marT="12370" marB="12370" anchor="ctr"/>
                </a:tc>
                <a:extLst>
                  <a:ext uri="{0D108BD9-81ED-4DB2-BD59-A6C34878D82A}">
                    <a16:rowId xmlns:a16="http://schemas.microsoft.com/office/drawing/2014/main" val="969096322"/>
                  </a:ext>
                </a:extLst>
              </a:tr>
              <a:tr h="395844">
                <a:tc vMerge="1">
                  <a:txBody>
                    <a:bodyPr/>
                    <a:lstStyle/>
                    <a:p>
                      <a:endParaRPr lang="en-US" sz="1000" dirty="0"/>
                    </a:p>
                  </a:txBody>
                  <a:tcPr marL="24740" marR="24740" marT="12370" marB="12370" anchor="ctr"/>
                </a:tc>
                <a:tc>
                  <a:txBody>
                    <a:bodyPr/>
                    <a:lstStyle/>
                    <a:p>
                      <a:r>
                        <a:rPr lang="en-US" sz="1200"/>
                        <a:t>Maya Selva Cigars</a:t>
                      </a:r>
                    </a:p>
                  </a:txBody>
                  <a:tcPr marL="24740" marR="24740" marT="12370" marB="12370" anchor="ctr"/>
                </a:tc>
                <a:tc>
                  <a:txBody>
                    <a:bodyPr/>
                    <a:lstStyle/>
                    <a:p>
                      <a:r>
                        <a:rPr lang="en-US" sz="1200"/>
                        <a:t>Honduras/Nicaragua</a:t>
                      </a:r>
                    </a:p>
                  </a:txBody>
                  <a:tcPr marL="24740" marR="24740" marT="12370" marB="12370" anchor="ctr"/>
                </a:tc>
                <a:tc>
                  <a:txBody>
                    <a:bodyPr/>
                    <a:lstStyle/>
                    <a:p>
                      <a:r>
                        <a:rPr lang="en-US" sz="1200"/>
                        <a:t>Female-owned cigar company featuring blends like Flor de Selva and Cumpay.</a:t>
                      </a:r>
                    </a:p>
                  </a:txBody>
                  <a:tcPr marL="24740" marR="24740" marT="12370" marB="12370" anchor="ctr"/>
                </a:tc>
                <a:extLst>
                  <a:ext uri="{0D108BD9-81ED-4DB2-BD59-A6C34878D82A}">
                    <a16:rowId xmlns:a16="http://schemas.microsoft.com/office/drawing/2014/main" val="1835254603"/>
                  </a:ext>
                </a:extLst>
              </a:tr>
              <a:tr h="395844">
                <a:tc rowSpan="3">
                  <a:txBody>
                    <a:bodyPr/>
                    <a:lstStyle/>
                    <a:p>
                      <a:r>
                        <a:rPr lang="en-US" sz="1200" b="1" dirty="0"/>
                        <a:t>Coffee</a:t>
                      </a:r>
                      <a:endParaRPr lang="en-US" sz="1200" dirty="0"/>
                    </a:p>
                  </a:txBody>
                  <a:tcPr marL="24740" marR="24740" marT="12370" marB="12370" anchor="ctr"/>
                </a:tc>
                <a:tc>
                  <a:txBody>
                    <a:bodyPr/>
                    <a:lstStyle/>
                    <a:p>
                      <a:r>
                        <a:rPr lang="en-US" sz="1200"/>
                        <a:t>Cienfuegos Coffee</a:t>
                      </a:r>
                    </a:p>
                  </a:txBody>
                  <a:tcPr marL="24740" marR="24740" marT="12370" marB="12370" anchor="ctr"/>
                </a:tc>
                <a:tc>
                  <a:txBody>
                    <a:bodyPr/>
                    <a:lstStyle/>
                    <a:p>
                      <a:r>
                        <a:rPr lang="en-US" sz="1200"/>
                        <a:t>Miami, FL</a:t>
                      </a:r>
                    </a:p>
                  </a:txBody>
                  <a:tcPr marL="24740" marR="24740" marT="12370" marB="12370" anchor="ctr"/>
                </a:tc>
                <a:tc>
                  <a:txBody>
                    <a:bodyPr/>
                    <a:lstStyle/>
                    <a:p>
                      <a:r>
                        <a:rPr lang="en-US" sz="1200"/>
                        <a:t>Mobile Cuban coffee cart founded by Cuban-American Carina Zatarain.</a:t>
                      </a:r>
                    </a:p>
                  </a:txBody>
                  <a:tcPr marL="24740" marR="24740" marT="12370" marB="12370" anchor="ctr"/>
                </a:tc>
                <a:extLst>
                  <a:ext uri="{0D108BD9-81ED-4DB2-BD59-A6C34878D82A}">
                    <a16:rowId xmlns:a16="http://schemas.microsoft.com/office/drawing/2014/main" val="3904563255"/>
                  </a:ext>
                </a:extLst>
              </a:tr>
              <a:tr h="395844">
                <a:tc vMerge="1">
                  <a:txBody>
                    <a:bodyPr/>
                    <a:lstStyle/>
                    <a:p>
                      <a:endParaRPr lang="en-US" sz="1000" dirty="0"/>
                    </a:p>
                  </a:txBody>
                  <a:tcPr marL="24740" marR="24740" marT="12370" marB="12370" anchor="ctr"/>
                </a:tc>
                <a:tc>
                  <a:txBody>
                    <a:bodyPr/>
                    <a:lstStyle/>
                    <a:p>
                      <a:r>
                        <a:rPr lang="en-US" sz="1200"/>
                        <a:t>Hacienda Lealtad</a:t>
                      </a:r>
                    </a:p>
                  </a:txBody>
                  <a:tcPr marL="24740" marR="24740" marT="12370" marB="12370" anchor="ctr"/>
                </a:tc>
                <a:tc>
                  <a:txBody>
                    <a:bodyPr/>
                    <a:lstStyle/>
                    <a:p>
                      <a:r>
                        <a:rPr lang="en-US" sz="1200"/>
                        <a:t>Lares, Puerto Rico</a:t>
                      </a:r>
                    </a:p>
                  </a:txBody>
                  <a:tcPr marL="24740" marR="24740" marT="12370" marB="12370" anchor="ctr"/>
                </a:tc>
                <a:tc>
                  <a:txBody>
                    <a:bodyPr/>
                    <a:lstStyle/>
                    <a:p>
                      <a:r>
                        <a:rPr lang="en-US" sz="1200"/>
                        <a:t>Historic plantation producing Café Lealtad with cultural coffee tours.</a:t>
                      </a:r>
                    </a:p>
                  </a:txBody>
                  <a:tcPr marL="24740" marR="24740" marT="12370" marB="12370" anchor="ctr"/>
                </a:tc>
                <a:extLst>
                  <a:ext uri="{0D108BD9-81ED-4DB2-BD59-A6C34878D82A}">
                    <a16:rowId xmlns:a16="http://schemas.microsoft.com/office/drawing/2014/main" val="2810344142"/>
                  </a:ext>
                </a:extLst>
              </a:tr>
              <a:tr h="395844">
                <a:tc vMerge="1">
                  <a:txBody>
                    <a:bodyPr/>
                    <a:lstStyle/>
                    <a:p>
                      <a:endParaRPr lang="en-US" sz="1000" dirty="0"/>
                    </a:p>
                  </a:txBody>
                  <a:tcPr marL="24740" marR="24740" marT="12370" marB="12370" anchor="ctr"/>
                </a:tc>
                <a:tc>
                  <a:txBody>
                    <a:bodyPr/>
                    <a:lstStyle/>
                    <a:p>
                      <a:r>
                        <a:rPr lang="en-US" sz="1200"/>
                        <a:t>Caffeto Specialty Coffee</a:t>
                      </a:r>
                    </a:p>
                  </a:txBody>
                  <a:tcPr marL="24740" marR="24740" marT="12370" marB="12370" anchor="ctr"/>
                </a:tc>
                <a:tc>
                  <a:txBody>
                    <a:bodyPr/>
                    <a:lstStyle/>
                    <a:p>
                      <a:r>
                        <a:rPr lang="en-US" sz="1200"/>
                        <a:t>Manizales, Colombia / USA</a:t>
                      </a:r>
                    </a:p>
                  </a:txBody>
                  <a:tcPr marL="24740" marR="24740" marT="12370" marB="12370" anchor="ctr"/>
                </a:tc>
                <a:tc>
                  <a:txBody>
                    <a:bodyPr/>
                    <a:lstStyle/>
                    <a:p>
                      <a:r>
                        <a:rPr lang="en-US" sz="1200"/>
                        <a:t>Colombian coffee truck serving farm-direct coffee, rooted in family tradition.</a:t>
                      </a:r>
                    </a:p>
                  </a:txBody>
                  <a:tcPr marL="24740" marR="24740" marT="12370" marB="12370" anchor="ctr"/>
                </a:tc>
                <a:extLst>
                  <a:ext uri="{0D108BD9-81ED-4DB2-BD59-A6C34878D82A}">
                    <a16:rowId xmlns:a16="http://schemas.microsoft.com/office/drawing/2014/main" val="3718105212"/>
                  </a:ext>
                </a:extLst>
              </a:tr>
              <a:tr h="470065">
                <a:tc rowSpan="3">
                  <a:txBody>
                    <a:bodyPr/>
                    <a:lstStyle/>
                    <a:p>
                      <a:r>
                        <a:rPr lang="en-US" sz="1200" b="1" dirty="0"/>
                        <a:t>Lifestyle</a:t>
                      </a:r>
                      <a:endParaRPr lang="en-US" sz="1200" dirty="0"/>
                    </a:p>
                  </a:txBody>
                  <a:tcPr marL="24740" marR="24740" marT="12370" marB="12370" anchor="ctr"/>
                </a:tc>
                <a:tc>
                  <a:txBody>
                    <a:bodyPr/>
                    <a:lstStyle/>
                    <a:p>
                      <a:r>
                        <a:rPr lang="en-US" sz="1200"/>
                        <a:t>JZD</a:t>
                      </a:r>
                    </a:p>
                  </a:txBody>
                  <a:tcPr marL="24740" marR="24740" marT="12370" marB="12370" anchor="ctr"/>
                </a:tc>
                <a:tc>
                  <a:txBody>
                    <a:bodyPr/>
                    <a:lstStyle/>
                    <a:p>
                      <a:r>
                        <a:rPr lang="en-US" sz="1200"/>
                        <a:t>South Texas, USA</a:t>
                      </a:r>
                    </a:p>
                  </a:txBody>
                  <a:tcPr marL="24740" marR="24740" marT="12370" marB="12370" anchor="ctr"/>
                </a:tc>
                <a:tc>
                  <a:txBody>
                    <a:bodyPr/>
                    <a:lstStyle/>
                    <a:p>
                      <a:r>
                        <a:rPr lang="en-US" sz="1200"/>
                        <a:t>Latina lifestyle brand (now at Target) celebrating Latino identity through apparel and goods.</a:t>
                      </a:r>
                    </a:p>
                  </a:txBody>
                  <a:tcPr marL="24740" marR="24740" marT="12370" marB="12370" anchor="ctr"/>
                </a:tc>
                <a:extLst>
                  <a:ext uri="{0D108BD9-81ED-4DB2-BD59-A6C34878D82A}">
                    <a16:rowId xmlns:a16="http://schemas.microsoft.com/office/drawing/2014/main" val="1159336570"/>
                  </a:ext>
                </a:extLst>
              </a:tr>
              <a:tr h="395844">
                <a:tc vMerge="1">
                  <a:txBody>
                    <a:bodyPr/>
                    <a:lstStyle/>
                    <a:p>
                      <a:endParaRPr lang="en-US" sz="1000" dirty="0"/>
                    </a:p>
                  </a:txBody>
                  <a:tcPr marL="24740" marR="24740" marT="12370" marB="12370" anchor="ctr"/>
                </a:tc>
                <a:tc>
                  <a:txBody>
                    <a:bodyPr/>
                    <a:lstStyle/>
                    <a:p>
                      <a:r>
                        <a:rPr lang="en-US" sz="1200"/>
                        <a:t>Nopalera</a:t>
                      </a:r>
                    </a:p>
                  </a:txBody>
                  <a:tcPr marL="24740" marR="24740" marT="12370" marB="12370" anchor="ctr"/>
                </a:tc>
                <a:tc>
                  <a:txBody>
                    <a:bodyPr/>
                    <a:lstStyle/>
                    <a:p>
                      <a:r>
                        <a:rPr lang="en-US" sz="1200"/>
                        <a:t>USA</a:t>
                      </a:r>
                    </a:p>
                  </a:txBody>
                  <a:tcPr marL="24740" marR="24740" marT="12370" marB="12370" anchor="ctr"/>
                </a:tc>
                <a:tc>
                  <a:txBody>
                    <a:bodyPr/>
                    <a:lstStyle/>
                    <a:p>
                      <a:r>
                        <a:rPr lang="en-US" sz="1200"/>
                        <a:t>Mexican-inspired beauty and bath brand offering artisanal soaps and skincare products.</a:t>
                      </a:r>
                    </a:p>
                  </a:txBody>
                  <a:tcPr marL="24740" marR="24740" marT="12370" marB="12370" anchor="ctr"/>
                </a:tc>
                <a:extLst>
                  <a:ext uri="{0D108BD9-81ED-4DB2-BD59-A6C34878D82A}">
                    <a16:rowId xmlns:a16="http://schemas.microsoft.com/office/drawing/2014/main" val="46268889"/>
                  </a:ext>
                </a:extLst>
              </a:tr>
              <a:tr h="395844">
                <a:tc vMerge="1">
                  <a:txBody>
                    <a:bodyPr/>
                    <a:lstStyle/>
                    <a:p>
                      <a:endParaRPr lang="en-US" sz="1000" dirty="0"/>
                    </a:p>
                  </a:txBody>
                  <a:tcPr marL="24740" marR="24740" marT="12370" marB="12370" anchor="ctr"/>
                </a:tc>
                <a:tc>
                  <a:txBody>
                    <a:bodyPr/>
                    <a:lstStyle/>
                    <a:p>
                      <a:r>
                        <a:rPr lang="en-US" sz="1200"/>
                        <a:t>Cielito Querido Café</a:t>
                      </a:r>
                    </a:p>
                  </a:txBody>
                  <a:tcPr marL="24740" marR="24740" marT="12370" marB="12370" anchor="ctr"/>
                </a:tc>
                <a:tc>
                  <a:txBody>
                    <a:bodyPr/>
                    <a:lstStyle/>
                    <a:p>
                      <a:r>
                        <a:rPr lang="en-US" sz="1200"/>
                        <a:t>Mexico</a:t>
                      </a:r>
                    </a:p>
                  </a:txBody>
                  <a:tcPr marL="24740" marR="24740" marT="12370" marB="12370" anchor="ctr"/>
                </a:tc>
                <a:tc>
                  <a:txBody>
                    <a:bodyPr/>
                    <a:lstStyle/>
                    <a:p>
                      <a:r>
                        <a:rPr lang="en-US" sz="1200" dirty="0"/>
                        <a:t>Stylish coffee chain inspired by Mexican history and traditional flavors.</a:t>
                      </a:r>
                    </a:p>
                  </a:txBody>
                  <a:tcPr marL="24740" marR="24740" marT="12370" marB="12370" anchor="ctr"/>
                </a:tc>
                <a:extLst>
                  <a:ext uri="{0D108BD9-81ED-4DB2-BD59-A6C34878D82A}">
                    <a16:rowId xmlns:a16="http://schemas.microsoft.com/office/drawing/2014/main" val="3188389332"/>
                  </a:ext>
                </a:extLst>
              </a:tr>
            </a:tbl>
          </a:graphicData>
        </a:graphic>
      </p:graphicFrame>
    </p:spTree>
    <p:extLst>
      <p:ext uri="{BB962C8B-B14F-4D97-AF65-F5344CB8AC3E}">
        <p14:creationId xmlns:p14="http://schemas.microsoft.com/office/powerpoint/2010/main" val="1313375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8B96D-02ED-66F9-F0B1-A88F05C1A2CE}"/>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BB6A8C3D-6D16-31F7-DB9B-D94D5379C444}"/>
              </a:ext>
            </a:extLst>
          </p:cNvPr>
          <p:cNvSpPr>
            <a:spLocks noGrp="1"/>
          </p:cNvSpPr>
          <p:nvPr>
            <p:ph type="title"/>
          </p:nvPr>
        </p:nvSpPr>
        <p:spPr/>
        <p:txBody>
          <a:bodyPr/>
          <a:lstStyle/>
          <a:p>
            <a:r>
              <a:rPr lang="en-US" dirty="0"/>
              <a:t>Appendix J</a:t>
            </a:r>
          </a:p>
        </p:txBody>
      </p:sp>
      <p:sp>
        <p:nvSpPr>
          <p:cNvPr id="3" name="TextBox 2">
            <a:extLst>
              <a:ext uri="{FF2B5EF4-FFF2-40B4-BE49-F238E27FC236}">
                <a16:creationId xmlns:a16="http://schemas.microsoft.com/office/drawing/2014/main" id="{66976940-2B16-6BAD-FC8D-1581AC2139D3}"/>
              </a:ext>
            </a:extLst>
          </p:cNvPr>
          <p:cNvSpPr txBox="1"/>
          <p:nvPr/>
        </p:nvSpPr>
        <p:spPr>
          <a:xfrm>
            <a:off x="310980" y="875162"/>
            <a:ext cx="8518296" cy="4016484"/>
          </a:xfrm>
          <a:prstGeom prst="rect">
            <a:avLst/>
          </a:prstGeom>
          <a:noFill/>
          <a:ln>
            <a:solidFill>
              <a:schemeClr val="tx1"/>
            </a:solidFill>
          </a:ln>
        </p:spPr>
        <p:txBody>
          <a:bodyPr wrap="square">
            <a:spAutoFit/>
          </a:bodyPr>
          <a:lstStyle/>
          <a:p>
            <a:r>
              <a:rPr lang="en-US" sz="1500" b="1" dirty="0"/>
              <a:t>Appendix: Content Creation Contest for Stay </a:t>
            </a:r>
            <a:r>
              <a:rPr lang="en-US" sz="1500" b="1" dirty="0" err="1"/>
              <a:t>Tranquilo</a:t>
            </a:r>
            <a:endParaRPr lang="en-US" sz="1500" dirty="0"/>
          </a:p>
          <a:p>
            <a:r>
              <a:rPr lang="en-US" sz="1500" dirty="0"/>
              <a:t>This appendix outlines the </a:t>
            </a:r>
            <a:r>
              <a:rPr lang="en-US" sz="1500" b="1" dirty="0"/>
              <a:t>Stay </a:t>
            </a:r>
            <a:r>
              <a:rPr lang="en-US" sz="1500" b="1" dirty="0" err="1"/>
              <a:t>Tranquilo</a:t>
            </a:r>
            <a:r>
              <a:rPr lang="en-US" sz="1500" b="1" dirty="0"/>
              <a:t> Content Creation Contest</a:t>
            </a:r>
            <a:r>
              <a:rPr lang="en-US" sz="1500" dirty="0"/>
              <a:t>, designed to expand the brand's reach and engage new creators, particularly Latinas, to align with the brand’s new market positioning. The contest serves as a strategy for discovering fresh content ideas and potential creative partners.</a:t>
            </a:r>
          </a:p>
          <a:p>
            <a:r>
              <a:rPr lang="en-US" sz="1500" b="1" dirty="0"/>
              <a:t>Objective</a:t>
            </a:r>
          </a:p>
          <a:p>
            <a:r>
              <a:rPr lang="en-US" sz="1500" dirty="0"/>
              <a:t>The goal of this contest is to invite content creators to submit short videos that reflect how they "Stay </a:t>
            </a:r>
            <a:r>
              <a:rPr lang="en-US" sz="1500" dirty="0" err="1"/>
              <a:t>Tranquilo</a:t>
            </a:r>
            <a:r>
              <a:rPr lang="en-US" sz="1500" dirty="0"/>
              <a:t>." This will help expand Stay </a:t>
            </a:r>
            <a:r>
              <a:rPr lang="en-US" sz="1500" dirty="0" err="1"/>
              <a:t>Tranquilo’s</a:t>
            </a:r>
            <a:r>
              <a:rPr lang="en-US" sz="1500" dirty="0"/>
              <a:t> social presence, inspire new content formats, and identify potential collaborators.</a:t>
            </a:r>
          </a:p>
          <a:p>
            <a:r>
              <a:rPr lang="en-US" sz="1500" b="1" dirty="0"/>
              <a:t>Contest Overview</a:t>
            </a:r>
          </a:p>
          <a:p>
            <a:pPr>
              <a:buFont typeface="Arial" panose="020B0604020202020204" pitchFamily="34" charset="0"/>
              <a:buChar char="•"/>
            </a:pPr>
            <a:r>
              <a:rPr lang="en-US" sz="1500" b="1" dirty="0"/>
              <a:t>Name</a:t>
            </a:r>
            <a:r>
              <a:rPr lang="en-US" sz="1500" dirty="0"/>
              <a:t>: “How Do You Stay </a:t>
            </a:r>
            <a:r>
              <a:rPr lang="en-US" sz="1500" dirty="0" err="1"/>
              <a:t>Tranquilo</a:t>
            </a:r>
            <a:r>
              <a:rPr lang="en-US" sz="1500" dirty="0"/>
              <a:t>?”</a:t>
            </a:r>
          </a:p>
          <a:p>
            <a:pPr>
              <a:buFont typeface="Arial" panose="020B0604020202020204" pitchFamily="34" charset="0"/>
              <a:buChar char="•"/>
            </a:pPr>
            <a:r>
              <a:rPr lang="en-US" sz="1500" b="1" dirty="0"/>
              <a:t>Format</a:t>
            </a:r>
            <a:r>
              <a:rPr lang="en-US" sz="1500" dirty="0"/>
              <a:t>: A contest for content creators to submit a 30-60 second video that expresses how they embody the Stay </a:t>
            </a:r>
            <a:r>
              <a:rPr lang="en-US" sz="1500" dirty="0" err="1"/>
              <a:t>Tranquilo</a:t>
            </a:r>
            <a:r>
              <a:rPr lang="en-US" sz="1500" dirty="0"/>
              <a:t> philosophy.</a:t>
            </a:r>
          </a:p>
          <a:p>
            <a:pPr>
              <a:buFont typeface="Arial" panose="020B0604020202020204" pitchFamily="34" charset="0"/>
              <a:buChar char="•"/>
            </a:pPr>
            <a:r>
              <a:rPr lang="en-US" sz="1500" b="1" dirty="0"/>
              <a:t>Target Audience</a:t>
            </a:r>
            <a:r>
              <a:rPr lang="en-US" sz="1500" dirty="0"/>
              <a:t>: Primarily Latinas, but open to all creators who resonate with Stay </a:t>
            </a:r>
            <a:r>
              <a:rPr lang="en-US" sz="1500" dirty="0" err="1"/>
              <a:t>Tranquilo’s</a:t>
            </a:r>
            <a:r>
              <a:rPr lang="en-US" sz="1500" dirty="0"/>
              <a:t> message of wellness, positivity, and cultural pride.</a:t>
            </a:r>
          </a:p>
          <a:p>
            <a:pPr>
              <a:buFont typeface="Arial" panose="020B0604020202020204" pitchFamily="34" charset="0"/>
              <a:buChar char="•"/>
            </a:pPr>
            <a:r>
              <a:rPr lang="en-US" sz="1500" b="1" dirty="0"/>
              <a:t>Submission Platform</a:t>
            </a:r>
            <a:r>
              <a:rPr lang="en-US" sz="1500" dirty="0"/>
              <a:t>: Social media channels (Instagram, TikTok, YouTube) and a dedicated contest landing page on Stay </a:t>
            </a:r>
            <a:r>
              <a:rPr lang="en-US" sz="1500" dirty="0" err="1"/>
              <a:t>Tranquilo’s</a:t>
            </a:r>
            <a:r>
              <a:rPr lang="en-US" sz="1500" dirty="0"/>
              <a:t> website.</a:t>
            </a:r>
          </a:p>
        </p:txBody>
      </p:sp>
    </p:spTree>
    <p:extLst>
      <p:ext uri="{BB962C8B-B14F-4D97-AF65-F5344CB8AC3E}">
        <p14:creationId xmlns:p14="http://schemas.microsoft.com/office/powerpoint/2010/main" val="2991401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6B856-927D-490E-BD57-B6E671EA74BA}"/>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A988AD2A-3EB0-E973-82CE-C8B746C0A7B1}"/>
              </a:ext>
            </a:extLst>
          </p:cNvPr>
          <p:cNvSpPr>
            <a:spLocks noGrp="1"/>
          </p:cNvSpPr>
          <p:nvPr>
            <p:ph type="title"/>
          </p:nvPr>
        </p:nvSpPr>
        <p:spPr/>
        <p:txBody>
          <a:bodyPr/>
          <a:lstStyle/>
          <a:p>
            <a:r>
              <a:rPr lang="en-US" dirty="0"/>
              <a:t>Appendix J</a:t>
            </a:r>
          </a:p>
        </p:txBody>
      </p:sp>
      <p:sp>
        <p:nvSpPr>
          <p:cNvPr id="3" name="TextBox 2">
            <a:extLst>
              <a:ext uri="{FF2B5EF4-FFF2-40B4-BE49-F238E27FC236}">
                <a16:creationId xmlns:a16="http://schemas.microsoft.com/office/drawing/2014/main" id="{E4BD12D5-5436-5533-A096-9EC5EC75BCF2}"/>
              </a:ext>
            </a:extLst>
          </p:cNvPr>
          <p:cNvSpPr txBox="1"/>
          <p:nvPr/>
        </p:nvSpPr>
        <p:spPr>
          <a:xfrm>
            <a:off x="310980" y="892174"/>
            <a:ext cx="8518296" cy="3554819"/>
          </a:xfrm>
          <a:prstGeom prst="rect">
            <a:avLst/>
          </a:prstGeom>
          <a:noFill/>
          <a:ln>
            <a:solidFill>
              <a:schemeClr val="tx1"/>
            </a:solidFill>
          </a:ln>
        </p:spPr>
        <p:txBody>
          <a:bodyPr wrap="square">
            <a:spAutoFit/>
          </a:bodyPr>
          <a:lstStyle/>
          <a:p>
            <a:pPr marL="0" algn="l" rtl="0" eaLnBrk="1" latinLnBrk="0" hangingPunct="1">
              <a:buNone/>
            </a:pPr>
            <a:r>
              <a:rPr lang="en-US" sz="1500" b="1" kern="1200" dirty="0">
                <a:solidFill>
                  <a:srgbClr val="13284B"/>
                </a:solidFill>
                <a:effectLst/>
                <a:latin typeface="Arial" panose="020B0604020202020204" pitchFamily="34" charset="0"/>
                <a:ea typeface="+mn-ea"/>
                <a:cs typeface="+mn-cs"/>
              </a:rPr>
              <a:t>Key Steps for the Contest (Part 1)</a:t>
            </a:r>
            <a:endParaRPr lang="en-US" sz="1500" dirty="0">
              <a:effectLst/>
            </a:endParaRPr>
          </a:p>
          <a:p>
            <a:pPr marL="0" algn="l" rtl="0" eaLnBrk="1" latinLnBrk="0" hangingPunct="1">
              <a:buNone/>
            </a:pPr>
            <a:r>
              <a:rPr lang="en-US" sz="1500" b="1" kern="1200" dirty="0">
                <a:solidFill>
                  <a:srgbClr val="13284B"/>
                </a:solidFill>
                <a:effectLst/>
                <a:latin typeface="Arial" panose="020B0604020202020204" pitchFamily="34" charset="0"/>
                <a:ea typeface="+mn-ea"/>
                <a:cs typeface="+mn-cs"/>
              </a:rPr>
              <a:t>Announcement &amp; Promotion</a:t>
            </a:r>
            <a:endParaRPr lang="en-US" sz="1500" dirty="0">
              <a:effectLst/>
            </a:endParaRPr>
          </a:p>
          <a:p>
            <a:pPr marL="740664" indent="-283464" algn="l" rtl="0" eaLnBrk="1" latinLnBrk="0" hangingPunct="1">
              <a:buNone/>
            </a:pPr>
            <a:r>
              <a:rPr lang="en-US" sz="1500" b="1" kern="1200" dirty="0">
                <a:solidFill>
                  <a:srgbClr val="13284B"/>
                </a:solidFill>
                <a:effectLst/>
                <a:latin typeface="Arial" panose="020B0604020202020204" pitchFamily="34" charset="0"/>
                <a:ea typeface="+mn-ea"/>
                <a:cs typeface="+mn-cs"/>
              </a:rPr>
              <a:t>When</a:t>
            </a:r>
            <a:r>
              <a:rPr lang="en-US" sz="1500" kern="1200" dirty="0">
                <a:solidFill>
                  <a:srgbClr val="13284B"/>
                </a:solidFill>
                <a:effectLst/>
                <a:latin typeface="Arial" panose="020B0604020202020204" pitchFamily="34" charset="0"/>
                <a:ea typeface="+mn-ea"/>
                <a:cs typeface="+mn-cs"/>
              </a:rPr>
              <a:t>: Early 2026</a:t>
            </a:r>
            <a:endParaRPr lang="en-US" sz="1500" dirty="0">
              <a:effectLst/>
            </a:endParaRPr>
          </a:p>
          <a:p>
            <a:pPr marL="740664" indent="-283464" algn="l" rtl="0" eaLnBrk="1" latinLnBrk="0" hangingPunct="1">
              <a:buNone/>
            </a:pPr>
            <a:r>
              <a:rPr lang="en-US" sz="1500" b="1" kern="1200" dirty="0">
                <a:solidFill>
                  <a:srgbClr val="13284B"/>
                </a:solidFill>
                <a:effectLst/>
                <a:latin typeface="Arial" panose="020B0604020202020204" pitchFamily="34" charset="0"/>
                <a:ea typeface="+mn-ea"/>
                <a:cs typeface="+mn-cs"/>
              </a:rPr>
              <a:t>Where</a:t>
            </a:r>
            <a:r>
              <a:rPr lang="en-US" sz="1500" kern="1200" dirty="0">
                <a:solidFill>
                  <a:srgbClr val="13284B"/>
                </a:solidFill>
                <a:effectLst/>
                <a:latin typeface="Arial" panose="020B0604020202020204" pitchFamily="34" charset="0"/>
                <a:ea typeface="+mn-ea"/>
                <a:cs typeface="+mn-cs"/>
              </a:rPr>
              <a:t>: Promote the contest via Stay </a:t>
            </a:r>
            <a:r>
              <a:rPr lang="en-US" sz="1500" kern="1200" dirty="0" err="1">
                <a:solidFill>
                  <a:srgbClr val="13284B"/>
                </a:solidFill>
                <a:effectLst/>
                <a:latin typeface="Arial" panose="020B0604020202020204" pitchFamily="34" charset="0"/>
                <a:ea typeface="+mn-ea"/>
                <a:cs typeface="+mn-cs"/>
              </a:rPr>
              <a:t>Tranquilo's</a:t>
            </a:r>
            <a:r>
              <a:rPr lang="en-US" sz="1500" kern="1200" dirty="0">
                <a:solidFill>
                  <a:srgbClr val="13284B"/>
                </a:solidFill>
                <a:effectLst/>
                <a:latin typeface="Arial" panose="020B0604020202020204" pitchFamily="34" charset="0"/>
                <a:ea typeface="+mn-ea"/>
                <a:cs typeface="+mn-cs"/>
              </a:rPr>
              <a:t> social media channels, podcast episodes, and email newsletters.</a:t>
            </a:r>
            <a:endParaRPr lang="en-US" sz="1500" dirty="0">
              <a:effectLst/>
            </a:endParaRPr>
          </a:p>
          <a:p>
            <a:pPr marL="740664" indent="-283464" algn="l" rtl="0" eaLnBrk="1" latinLnBrk="0" hangingPunct="1">
              <a:buNone/>
            </a:pPr>
            <a:r>
              <a:rPr lang="en-US" sz="1500" b="1" kern="1200" dirty="0">
                <a:solidFill>
                  <a:srgbClr val="13284B"/>
                </a:solidFill>
                <a:effectLst/>
                <a:latin typeface="Arial" panose="020B0604020202020204" pitchFamily="34" charset="0"/>
                <a:ea typeface="+mn-ea"/>
                <a:cs typeface="+mn-cs"/>
              </a:rPr>
              <a:t>Partnerships</a:t>
            </a:r>
            <a:r>
              <a:rPr lang="en-US" sz="1500" kern="1200" dirty="0">
                <a:solidFill>
                  <a:srgbClr val="13284B"/>
                </a:solidFill>
                <a:effectLst/>
                <a:latin typeface="Arial" panose="020B0604020202020204" pitchFamily="34" charset="0"/>
                <a:ea typeface="+mn-ea"/>
                <a:cs typeface="+mn-cs"/>
              </a:rPr>
              <a:t>: Collaborate with influencers, especially Latina creators, to promote the contest and generate interest.</a:t>
            </a:r>
            <a:endParaRPr lang="en-US" sz="1500" dirty="0">
              <a:effectLst/>
            </a:endParaRPr>
          </a:p>
          <a:p>
            <a:pPr marL="740664" indent="-283464" algn="l" rtl="0" eaLnBrk="1" latinLnBrk="0" hangingPunct="1">
              <a:buNone/>
            </a:pPr>
            <a:r>
              <a:rPr lang="en-US" sz="1500" b="1" kern="1200" dirty="0">
                <a:solidFill>
                  <a:srgbClr val="13284B"/>
                </a:solidFill>
                <a:effectLst/>
                <a:latin typeface="Arial" panose="020B0604020202020204" pitchFamily="34" charset="0"/>
                <a:ea typeface="+mn-ea"/>
                <a:cs typeface="+mn-cs"/>
              </a:rPr>
              <a:t>Content Guidelines</a:t>
            </a:r>
            <a:r>
              <a:rPr lang="en-US" sz="1500" kern="1200" dirty="0">
                <a:solidFill>
                  <a:srgbClr val="13284B"/>
                </a:solidFill>
                <a:effectLst/>
                <a:latin typeface="Arial" panose="020B0604020202020204" pitchFamily="34" charset="0"/>
                <a:ea typeface="+mn-ea"/>
                <a:cs typeface="+mn-cs"/>
              </a:rPr>
              <a:t>: Participants must submit a 30-60 second video showcasing their interpretation of the Stay </a:t>
            </a:r>
            <a:r>
              <a:rPr lang="en-US" sz="1500" kern="1200" dirty="0" err="1">
                <a:solidFill>
                  <a:srgbClr val="13284B"/>
                </a:solidFill>
                <a:effectLst/>
                <a:latin typeface="Arial" panose="020B0604020202020204" pitchFamily="34" charset="0"/>
                <a:ea typeface="+mn-ea"/>
                <a:cs typeface="+mn-cs"/>
              </a:rPr>
              <a:t>Tranquilo</a:t>
            </a:r>
            <a:r>
              <a:rPr lang="en-US" sz="1500" kern="1200" dirty="0">
                <a:solidFill>
                  <a:srgbClr val="13284B"/>
                </a:solidFill>
                <a:effectLst/>
                <a:latin typeface="Arial" panose="020B0604020202020204" pitchFamily="34" charset="0"/>
                <a:ea typeface="+mn-ea"/>
                <a:cs typeface="+mn-cs"/>
              </a:rPr>
              <a:t> philosophy.</a:t>
            </a:r>
            <a:endParaRPr lang="en-US" sz="1500" dirty="0">
              <a:effectLst/>
            </a:endParaRPr>
          </a:p>
          <a:p>
            <a:pPr marL="0" algn="l" rtl="0" eaLnBrk="1" latinLnBrk="0" hangingPunct="1">
              <a:buNone/>
            </a:pPr>
            <a:r>
              <a:rPr lang="en-US" sz="1500" b="1" kern="1200" dirty="0">
                <a:solidFill>
                  <a:srgbClr val="13284B"/>
                </a:solidFill>
                <a:effectLst/>
                <a:latin typeface="Arial" panose="020B0604020202020204" pitchFamily="34" charset="0"/>
                <a:ea typeface="+mn-ea"/>
                <a:cs typeface="+mn-cs"/>
              </a:rPr>
              <a:t>Submission Process</a:t>
            </a:r>
            <a:endParaRPr lang="en-US" sz="1500" dirty="0">
              <a:effectLst/>
            </a:endParaRPr>
          </a:p>
          <a:p>
            <a:pPr marL="740664" indent="-283464" algn="l" rtl="0" eaLnBrk="1" latinLnBrk="0" hangingPunct="1">
              <a:buNone/>
            </a:pPr>
            <a:r>
              <a:rPr lang="en-US" sz="1500" kern="1200" dirty="0">
                <a:solidFill>
                  <a:srgbClr val="13284B"/>
                </a:solidFill>
                <a:effectLst/>
                <a:latin typeface="Arial" panose="020B0604020202020204" pitchFamily="34" charset="0"/>
                <a:ea typeface="+mn-ea"/>
                <a:cs typeface="+mn-cs"/>
              </a:rPr>
              <a:t>Participants upload their videos on their preferred platform (Instagram, TikTok, YouTube).</a:t>
            </a:r>
            <a:endParaRPr lang="en-US" sz="1500" dirty="0">
              <a:effectLst/>
            </a:endParaRPr>
          </a:p>
          <a:p>
            <a:pPr marL="740664" indent="-283464" algn="l" rtl="0" eaLnBrk="1" latinLnBrk="0" hangingPunct="1">
              <a:buNone/>
            </a:pPr>
            <a:r>
              <a:rPr lang="en-US" sz="1500" kern="1200" dirty="0">
                <a:solidFill>
                  <a:srgbClr val="13284B"/>
                </a:solidFill>
                <a:effectLst/>
                <a:latin typeface="Arial" panose="020B0604020202020204" pitchFamily="34" charset="0"/>
                <a:ea typeface="+mn-ea"/>
                <a:cs typeface="+mn-cs"/>
              </a:rPr>
              <a:t>Submissions should include a hashtag (e.g., #StayTranquiloContest) to track entries and generate social media buzz.</a:t>
            </a:r>
            <a:endParaRPr lang="en-US" sz="1500" dirty="0">
              <a:effectLst/>
            </a:endParaRPr>
          </a:p>
          <a:p>
            <a:pPr marL="740664" indent="-283464" algn="l" rtl="0" eaLnBrk="1" latinLnBrk="0" hangingPunct="1">
              <a:buNone/>
            </a:pPr>
            <a:r>
              <a:rPr lang="en-US" sz="1500" kern="1200" dirty="0">
                <a:solidFill>
                  <a:srgbClr val="13284B"/>
                </a:solidFill>
                <a:effectLst/>
                <a:latin typeface="Arial" panose="020B0604020202020204" pitchFamily="34" charset="0"/>
                <a:ea typeface="+mn-ea"/>
                <a:cs typeface="+mn-cs"/>
              </a:rPr>
              <a:t>A clear call-to-action (CTA) inviting people to enter and follow Stay </a:t>
            </a:r>
            <a:r>
              <a:rPr lang="en-US" sz="1500" kern="1200" dirty="0" err="1">
                <a:solidFill>
                  <a:srgbClr val="13284B"/>
                </a:solidFill>
                <a:effectLst/>
                <a:latin typeface="Arial" panose="020B0604020202020204" pitchFamily="34" charset="0"/>
                <a:ea typeface="+mn-ea"/>
                <a:cs typeface="+mn-cs"/>
              </a:rPr>
              <a:t>Tranquilo</a:t>
            </a:r>
            <a:r>
              <a:rPr lang="en-US" sz="1500" kern="1200" dirty="0">
                <a:solidFill>
                  <a:srgbClr val="13284B"/>
                </a:solidFill>
                <a:effectLst/>
                <a:latin typeface="Arial" panose="020B0604020202020204" pitchFamily="34" charset="0"/>
                <a:ea typeface="+mn-ea"/>
                <a:cs typeface="+mn-cs"/>
              </a:rPr>
              <a:t> on social media for updates.</a:t>
            </a:r>
            <a:endParaRPr lang="en-US" sz="1500" dirty="0">
              <a:effectLst/>
            </a:endParaRPr>
          </a:p>
        </p:txBody>
      </p:sp>
    </p:spTree>
    <p:extLst>
      <p:ext uri="{BB962C8B-B14F-4D97-AF65-F5344CB8AC3E}">
        <p14:creationId xmlns:p14="http://schemas.microsoft.com/office/powerpoint/2010/main" val="480090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44392-0BE2-9799-87BF-C1711A2F22A9}"/>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5C6C110-58B5-6C25-6FED-AF0E18C0021B}"/>
              </a:ext>
            </a:extLst>
          </p:cNvPr>
          <p:cNvSpPr>
            <a:spLocks noGrp="1"/>
          </p:cNvSpPr>
          <p:nvPr>
            <p:ph type="title"/>
          </p:nvPr>
        </p:nvSpPr>
        <p:spPr/>
        <p:txBody>
          <a:bodyPr/>
          <a:lstStyle/>
          <a:p>
            <a:r>
              <a:rPr lang="en-US" dirty="0"/>
              <a:t>Appendix J</a:t>
            </a:r>
          </a:p>
        </p:txBody>
      </p:sp>
      <p:sp>
        <p:nvSpPr>
          <p:cNvPr id="3" name="TextBox 2">
            <a:extLst>
              <a:ext uri="{FF2B5EF4-FFF2-40B4-BE49-F238E27FC236}">
                <a16:creationId xmlns:a16="http://schemas.microsoft.com/office/drawing/2014/main" id="{10DBAD5D-39D7-B38D-30B6-5BAC05433A34}"/>
              </a:ext>
            </a:extLst>
          </p:cNvPr>
          <p:cNvSpPr txBox="1"/>
          <p:nvPr/>
        </p:nvSpPr>
        <p:spPr>
          <a:xfrm>
            <a:off x="310980" y="892174"/>
            <a:ext cx="8518296" cy="3323987"/>
          </a:xfrm>
          <a:prstGeom prst="rect">
            <a:avLst/>
          </a:prstGeom>
          <a:noFill/>
          <a:ln>
            <a:solidFill>
              <a:schemeClr val="tx1"/>
            </a:solidFill>
          </a:ln>
        </p:spPr>
        <p:txBody>
          <a:bodyPr wrap="square">
            <a:spAutoFit/>
          </a:bodyPr>
          <a:lstStyle/>
          <a:p>
            <a:pPr marL="0" algn="l" rtl="0" eaLnBrk="1" latinLnBrk="0" hangingPunct="1">
              <a:buNone/>
            </a:pPr>
            <a:r>
              <a:rPr lang="en-US" sz="1500" b="1" kern="1200" dirty="0">
                <a:solidFill>
                  <a:srgbClr val="13284B"/>
                </a:solidFill>
                <a:effectLst/>
                <a:latin typeface="Arial" panose="020B0604020202020204" pitchFamily="34" charset="0"/>
                <a:ea typeface="+mn-ea"/>
                <a:cs typeface="+mn-cs"/>
              </a:rPr>
              <a:t>Key Steps for the Contest (Part 2)</a:t>
            </a:r>
            <a:endParaRPr lang="en-US" sz="1500" dirty="0">
              <a:effectLst/>
            </a:endParaRPr>
          </a:p>
          <a:p>
            <a:pPr marL="0" algn="l" rtl="0" eaLnBrk="1" latinLnBrk="0" hangingPunct="1">
              <a:buNone/>
            </a:pPr>
            <a:r>
              <a:rPr lang="en-US" sz="1500" b="1" kern="1200" dirty="0">
                <a:solidFill>
                  <a:srgbClr val="13284B"/>
                </a:solidFill>
                <a:effectLst/>
                <a:latin typeface="Arial" panose="020B0604020202020204" pitchFamily="34" charset="0"/>
                <a:ea typeface="+mn-ea"/>
                <a:cs typeface="+mn-cs"/>
              </a:rPr>
              <a:t>Selection Criteria</a:t>
            </a:r>
            <a:endParaRPr lang="en-US" sz="1500" dirty="0">
              <a:effectLst/>
            </a:endParaRPr>
          </a:p>
          <a:p>
            <a:pPr marL="740664" indent="-283464" algn="l" rtl="0" eaLnBrk="1" latinLnBrk="0" hangingPunct="1">
              <a:buNone/>
            </a:pPr>
            <a:r>
              <a:rPr lang="en-US" sz="1500" b="1" kern="1200" dirty="0">
                <a:solidFill>
                  <a:srgbClr val="13284B"/>
                </a:solidFill>
                <a:effectLst/>
                <a:latin typeface="Arial" panose="020B0604020202020204" pitchFamily="34" charset="0"/>
                <a:ea typeface="+mn-ea"/>
                <a:cs typeface="+mn-cs"/>
              </a:rPr>
              <a:t>Creativity</a:t>
            </a:r>
            <a:r>
              <a:rPr lang="en-US" sz="1500" kern="1200" dirty="0">
                <a:solidFill>
                  <a:srgbClr val="13284B"/>
                </a:solidFill>
                <a:effectLst/>
                <a:latin typeface="Arial" panose="020B0604020202020204" pitchFamily="34" charset="0"/>
                <a:ea typeface="+mn-ea"/>
                <a:cs typeface="+mn-cs"/>
              </a:rPr>
              <a:t>: How innovative and unique the content is in representing the Stay </a:t>
            </a:r>
            <a:r>
              <a:rPr lang="en-US" sz="1500" kern="1200" dirty="0" err="1">
                <a:solidFill>
                  <a:srgbClr val="13284B"/>
                </a:solidFill>
                <a:effectLst/>
                <a:latin typeface="Arial" panose="020B0604020202020204" pitchFamily="34" charset="0"/>
                <a:ea typeface="+mn-ea"/>
                <a:cs typeface="+mn-cs"/>
              </a:rPr>
              <a:t>Tranquilo</a:t>
            </a:r>
            <a:r>
              <a:rPr lang="en-US" sz="1500" kern="1200" dirty="0">
                <a:solidFill>
                  <a:srgbClr val="13284B"/>
                </a:solidFill>
                <a:effectLst/>
                <a:latin typeface="Arial" panose="020B0604020202020204" pitchFamily="34" charset="0"/>
                <a:ea typeface="+mn-ea"/>
                <a:cs typeface="+mn-cs"/>
              </a:rPr>
              <a:t> message.</a:t>
            </a:r>
            <a:endParaRPr lang="en-US" sz="1500" dirty="0">
              <a:effectLst/>
            </a:endParaRPr>
          </a:p>
          <a:p>
            <a:pPr marL="740664" indent="-283464" algn="l" rtl="0" eaLnBrk="1" latinLnBrk="0" hangingPunct="1">
              <a:buNone/>
            </a:pPr>
            <a:r>
              <a:rPr lang="en-US" sz="1500" b="1" kern="1200" dirty="0">
                <a:solidFill>
                  <a:srgbClr val="13284B"/>
                </a:solidFill>
                <a:effectLst/>
                <a:latin typeface="Arial" panose="020B0604020202020204" pitchFamily="34" charset="0"/>
                <a:ea typeface="+mn-ea"/>
                <a:cs typeface="+mn-cs"/>
              </a:rPr>
              <a:t>Engagement</a:t>
            </a:r>
            <a:r>
              <a:rPr lang="en-US" sz="1500" kern="1200" dirty="0">
                <a:solidFill>
                  <a:srgbClr val="13284B"/>
                </a:solidFill>
                <a:effectLst/>
                <a:latin typeface="Arial" panose="020B0604020202020204" pitchFamily="34" charset="0"/>
                <a:ea typeface="+mn-ea"/>
                <a:cs typeface="+mn-cs"/>
              </a:rPr>
              <a:t>: Number of likes, comments, shares, and how well the content resonates with the audience.</a:t>
            </a:r>
            <a:endParaRPr lang="en-US" sz="1500" dirty="0">
              <a:effectLst/>
            </a:endParaRPr>
          </a:p>
          <a:p>
            <a:pPr marL="740664" indent="-283464" algn="l" rtl="0" eaLnBrk="1" latinLnBrk="0" hangingPunct="1">
              <a:buNone/>
            </a:pPr>
            <a:r>
              <a:rPr lang="en-US" sz="1500" b="1" kern="1200" dirty="0">
                <a:solidFill>
                  <a:srgbClr val="13284B"/>
                </a:solidFill>
                <a:effectLst/>
                <a:latin typeface="Arial" panose="020B0604020202020204" pitchFamily="34" charset="0"/>
                <a:ea typeface="+mn-ea"/>
                <a:cs typeface="+mn-cs"/>
              </a:rPr>
              <a:t>Authenticity</a:t>
            </a:r>
            <a:r>
              <a:rPr lang="en-US" sz="1500" kern="1200" dirty="0">
                <a:solidFill>
                  <a:srgbClr val="13284B"/>
                </a:solidFill>
                <a:effectLst/>
                <a:latin typeface="Arial" panose="020B0604020202020204" pitchFamily="34" charset="0"/>
                <a:ea typeface="+mn-ea"/>
                <a:cs typeface="+mn-cs"/>
              </a:rPr>
              <a:t>: How well the video reflects Stay </a:t>
            </a:r>
            <a:r>
              <a:rPr lang="en-US" sz="1500" kern="1200" dirty="0" err="1">
                <a:solidFill>
                  <a:srgbClr val="13284B"/>
                </a:solidFill>
                <a:effectLst/>
                <a:latin typeface="Arial" panose="020B0604020202020204" pitchFamily="34" charset="0"/>
                <a:ea typeface="+mn-ea"/>
                <a:cs typeface="+mn-cs"/>
              </a:rPr>
              <a:t>Tranquilo's</a:t>
            </a:r>
            <a:r>
              <a:rPr lang="en-US" sz="1500" kern="1200" dirty="0">
                <a:solidFill>
                  <a:srgbClr val="13284B"/>
                </a:solidFill>
                <a:effectLst/>
                <a:latin typeface="Arial" panose="020B0604020202020204" pitchFamily="34" charset="0"/>
                <a:ea typeface="+mn-ea"/>
                <a:cs typeface="+mn-cs"/>
              </a:rPr>
              <a:t> cultural values and brand voice.</a:t>
            </a:r>
            <a:endParaRPr lang="en-US" sz="1500" dirty="0">
              <a:effectLst/>
            </a:endParaRPr>
          </a:p>
          <a:p>
            <a:pPr marL="740664" indent="-283464" algn="l" rtl="0" eaLnBrk="1" latinLnBrk="0" hangingPunct="1">
              <a:buNone/>
            </a:pPr>
            <a:r>
              <a:rPr lang="en-US" sz="1500" b="1" kern="1200" dirty="0">
                <a:solidFill>
                  <a:srgbClr val="13284B"/>
                </a:solidFill>
                <a:effectLst/>
                <a:latin typeface="Arial" panose="020B0604020202020204" pitchFamily="34" charset="0"/>
                <a:ea typeface="+mn-ea"/>
                <a:cs typeface="+mn-cs"/>
              </a:rPr>
              <a:t>Potential for Partnership</a:t>
            </a:r>
            <a:r>
              <a:rPr lang="en-US" sz="1500" kern="1200" dirty="0">
                <a:solidFill>
                  <a:srgbClr val="13284B"/>
                </a:solidFill>
                <a:effectLst/>
                <a:latin typeface="Arial" panose="020B0604020202020204" pitchFamily="34" charset="0"/>
                <a:ea typeface="+mn-ea"/>
                <a:cs typeface="+mn-cs"/>
              </a:rPr>
              <a:t>: Whether the creator shows promise as a future collaborator for Stay </a:t>
            </a:r>
            <a:r>
              <a:rPr lang="en-US" sz="1500" kern="1200" dirty="0" err="1">
                <a:solidFill>
                  <a:srgbClr val="13284B"/>
                </a:solidFill>
                <a:effectLst/>
                <a:latin typeface="Arial" panose="020B0604020202020204" pitchFamily="34" charset="0"/>
                <a:ea typeface="+mn-ea"/>
                <a:cs typeface="+mn-cs"/>
              </a:rPr>
              <a:t>Tranquilo</a:t>
            </a:r>
            <a:r>
              <a:rPr lang="en-US" sz="1500" kern="1200" dirty="0">
                <a:solidFill>
                  <a:srgbClr val="13284B"/>
                </a:solidFill>
                <a:effectLst/>
                <a:latin typeface="Arial" panose="020B0604020202020204" pitchFamily="34" charset="0"/>
                <a:ea typeface="+mn-ea"/>
                <a:cs typeface="+mn-cs"/>
              </a:rPr>
              <a:t>.</a:t>
            </a:r>
            <a:endParaRPr lang="en-US" sz="1500" dirty="0">
              <a:effectLst/>
            </a:endParaRPr>
          </a:p>
          <a:p>
            <a:pPr marL="0" algn="l" rtl="0" eaLnBrk="1" latinLnBrk="0" hangingPunct="1">
              <a:buNone/>
            </a:pPr>
            <a:r>
              <a:rPr lang="en-US" sz="1500" b="1" kern="1200" dirty="0">
                <a:solidFill>
                  <a:srgbClr val="13284B"/>
                </a:solidFill>
                <a:effectLst/>
                <a:latin typeface="Arial" panose="020B0604020202020204" pitchFamily="34" charset="0"/>
                <a:ea typeface="+mn-ea"/>
                <a:cs typeface="+mn-cs"/>
              </a:rPr>
              <a:t>Judging Panel</a:t>
            </a:r>
            <a:endParaRPr lang="en-US" sz="1500" dirty="0">
              <a:effectLst/>
            </a:endParaRPr>
          </a:p>
          <a:p>
            <a:pPr marL="740664" indent="-283464" algn="l" rtl="0" eaLnBrk="1" latinLnBrk="0" hangingPunct="1">
              <a:buNone/>
            </a:pPr>
            <a:r>
              <a:rPr lang="en-US" sz="1500" kern="1200" dirty="0">
                <a:solidFill>
                  <a:srgbClr val="13284B"/>
                </a:solidFill>
                <a:effectLst/>
                <a:latin typeface="Arial" panose="020B0604020202020204" pitchFamily="34" charset="0"/>
                <a:ea typeface="+mn-ea"/>
                <a:cs typeface="+mn-cs"/>
              </a:rPr>
              <a:t>A panel consisting of Stay </a:t>
            </a:r>
            <a:r>
              <a:rPr lang="en-US" sz="1500" kern="1200" dirty="0" err="1">
                <a:solidFill>
                  <a:srgbClr val="13284B"/>
                </a:solidFill>
                <a:effectLst/>
                <a:latin typeface="Arial" panose="020B0604020202020204" pitchFamily="34" charset="0"/>
                <a:ea typeface="+mn-ea"/>
                <a:cs typeface="+mn-cs"/>
              </a:rPr>
              <a:t>Tranquilo’s</a:t>
            </a:r>
            <a:r>
              <a:rPr lang="en-US" sz="1500" kern="1200" dirty="0">
                <a:solidFill>
                  <a:srgbClr val="13284B"/>
                </a:solidFill>
                <a:effectLst/>
                <a:latin typeface="Arial" panose="020B0604020202020204" pitchFamily="34" charset="0"/>
                <a:ea typeface="+mn-ea"/>
                <a:cs typeface="+mn-cs"/>
              </a:rPr>
              <a:t> leadership, key influencers, and brand ambassadors will judge the submissions.</a:t>
            </a:r>
            <a:endParaRPr lang="en-US" sz="1500" dirty="0">
              <a:effectLst/>
            </a:endParaRPr>
          </a:p>
          <a:p>
            <a:pPr marL="740664" indent="-283464" algn="l" rtl="0" eaLnBrk="1" latinLnBrk="0" hangingPunct="1">
              <a:buNone/>
            </a:pPr>
            <a:r>
              <a:rPr lang="en-US" sz="1500" kern="1200" dirty="0">
                <a:solidFill>
                  <a:srgbClr val="13284B"/>
                </a:solidFill>
                <a:effectLst/>
                <a:latin typeface="Arial" panose="020B0604020202020204" pitchFamily="34" charset="0"/>
                <a:ea typeface="+mn-ea"/>
                <a:cs typeface="+mn-cs"/>
              </a:rPr>
              <a:t>Feedback from the panel will be provided to participants for future content development and collaboration opportunities.</a:t>
            </a:r>
            <a:endParaRPr lang="en-US" sz="1500" dirty="0">
              <a:effectLst/>
            </a:endParaRPr>
          </a:p>
        </p:txBody>
      </p:sp>
    </p:spTree>
    <p:extLst>
      <p:ext uri="{BB962C8B-B14F-4D97-AF65-F5344CB8AC3E}">
        <p14:creationId xmlns:p14="http://schemas.microsoft.com/office/powerpoint/2010/main" val="3460996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47751-1F52-188A-9356-B1046F353AFB}"/>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327CFD49-DD59-7E68-54F3-E3713CCECB59}"/>
              </a:ext>
            </a:extLst>
          </p:cNvPr>
          <p:cNvSpPr>
            <a:spLocks noGrp="1"/>
          </p:cNvSpPr>
          <p:nvPr>
            <p:ph type="title"/>
          </p:nvPr>
        </p:nvSpPr>
        <p:spPr/>
        <p:txBody>
          <a:bodyPr/>
          <a:lstStyle/>
          <a:p>
            <a:r>
              <a:rPr lang="en-US" dirty="0"/>
              <a:t>Appendix J</a:t>
            </a:r>
          </a:p>
        </p:txBody>
      </p:sp>
      <p:sp>
        <p:nvSpPr>
          <p:cNvPr id="3" name="TextBox 2">
            <a:extLst>
              <a:ext uri="{FF2B5EF4-FFF2-40B4-BE49-F238E27FC236}">
                <a16:creationId xmlns:a16="http://schemas.microsoft.com/office/drawing/2014/main" id="{C37336BC-7357-7C38-FBF3-ADEDB4977675}"/>
              </a:ext>
            </a:extLst>
          </p:cNvPr>
          <p:cNvSpPr txBox="1"/>
          <p:nvPr/>
        </p:nvSpPr>
        <p:spPr>
          <a:xfrm>
            <a:off x="310980" y="892174"/>
            <a:ext cx="8518296" cy="3554819"/>
          </a:xfrm>
          <a:prstGeom prst="rect">
            <a:avLst/>
          </a:prstGeom>
          <a:noFill/>
          <a:ln>
            <a:solidFill>
              <a:schemeClr val="tx1"/>
            </a:solidFill>
          </a:ln>
        </p:spPr>
        <p:txBody>
          <a:bodyPr wrap="square">
            <a:spAutoFit/>
          </a:bodyPr>
          <a:lstStyle/>
          <a:p>
            <a:pPr marL="0" algn="l" rtl="0" eaLnBrk="1" latinLnBrk="0" hangingPunct="1">
              <a:buNone/>
            </a:pPr>
            <a:r>
              <a:rPr lang="en-US" sz="1500" b="1" kern="1200" dirty="0">
                <a:solidFill>
                  <a:srgbClr val="13284B"/>
                </a:solidFill>
                <a:effectLst/>
                <a:latin typeface="Arial" panose="020B0604020202020204" pitchFamily="34" charset="0"/>
                <a:ea typeface="+mn-ea"/>
                <a:cs typeface="+mn-cs"/>
              </a:rPr>
              <a:t>Key Steps for the Contest (Part 3)</a:t>
            </a:r>
            <a:endParaRPr lang="en-US" sz="1500" dirty="0">
              <a:effectLst/>
            </a:endParaRPr>
          </a:p>
          <a:p>
            <a:pPr marL="0" algn="l" rtl="0" eaLnBrk="1" latinLnBrk="0" hangingPunct="1">
              <a:buNone/>
            </a:pPr>
            <a:r>
              <a:rPr lang="en-US" sz="1500" b="1" kern="1200" dirty="0">
                <a:solidFill>
                  <a:srgbClr val="13284B"/>
                </a:solidFill>
                <a:effectLst/>
                <a:latin typeface="Arial" panose="020B0604020202020204" pitchFamily="34" charset="0"/>
                <a:ea typeface="+mn-ea"/>
                <a:cs typeface="+mn-cs"/>
              </a:rPr>
              <a:t>Prizes &amp; Rewards</a:t>
            </a:r>
            <a:endParaRPr lang="en-US" sz="1500" dirty="0">
              <a:effectLst/>
            </a:endParaRPr>
          </a:p>
          <a:p>
            <a:pPr marL="0" algn="l" rtl="0" eaLnBrk="1" latinLnBrk="0" hangingPunct="1">
              <a:buNone/>
            </a:pPr>
            <a:r>
              <a:rPr lang="en-US" sz="1500" b="1" kern="1200" dirty="0">
                <a:solidFill>
                  <a:srgbClr val="13284B"/>
                </a:solidFill>
                <a:effectLst/>
                <a:latin typeface="Arial" panose="020B0604020202020204" pitchFamily="34" charset="0"/>
                <a:ea typeface="+mn-ea"/>
                <a:cs typeface="+mn-cs"/>
              </a:rPr>
              <a:t>First Prize</a:t>
            </a:r>
            <a:r>
              <a:rPr lang="en-US" sz="1500" kern="1200" dirty="0">
                <a:solidFill>
                  <a:srgbClr val="13284B"/>
                </a:solidFill>
                <a:effectLst/>
                <a:latin typeface="Arial" panose="020B0604020202020204" pitchFamily="34" charset="0"/>
                <a:ea typeface="+mn-ea"/>
                <a:cs typeface="+mn-cs"/>
              </a:rPr>
              <a:t>: Feature the winner's video on Stay </a:t>
            </a:r>
            <a:r>
              <a:rPr lang="en-US" sz="1500" kern="1200" dirty="0" err="1">
                <a:solidFill>
                  <a:srgbClr val="13284B"/>
                </a:solidFill>
                <a:effectLst/>
                <a:latin typeface="Arial" panose="020B0604020202020204" pitchFamily="34" charset="0"/>
                <a:ea typeface="+mn-ea"/>
                <a:cs typeface="+mn-cs"/>
              </a:rPr>
              <a:t>Tranquilo’s</a:t>
            </a:r>
            <a:r>
              <a:rPr lang="en-US" sz="1500" kern="1200" dirty="0">
                <a:solidFill>
                  <a:srgbClr val="13284B"/>
                </a:solidFill>
                <a:effectLst/>
                <a:latin typeface="Arial" panose="020B0604020202020204" pitchFamily="34" charset="0"/>
                <a:ea typeface="+mn-ea"/>
                <a:cs typeface="+mn-cs"/>
              </a:rPr>
              <a:t> official channels, offer them an internship, or hire them as a creative partner.</a:t>
            </a:r>
            <a:endParaRPr lang="en-US" sz="1500" dirty="0">
              <a:effectLst/>
            </a:endParaRPr>
          </a:p>
          <a:p>
            <a:pPr marL="0" algn="l" rtl="0" eaLnBrk="1" latinLnBrk="0" hangingPunct="1">
              <a:buNone/>
            </a:pPr>
            <a:r>
              <a:rPr lang="en-US" sz="1500" b="1" kern="1200" dirty="0">
                <a:solidFill>
                  <a:srgbClr val="13284B"/>
                </a:solidFill>
                <a:effectLst/>
                <a:latin typeface="Arial" panose="020B0604020202020204" pitchFamily="34" charset="0"/>
                <a:ea typeface="+mn-ea"/>
                <a:cs typeface="+mn-cs"/>
              </a:rPr>
              <a:t>Runner-up Prizes</a:t>
            </a:r>
            <a:r>
              <a:rPr lang="en-US" sz="1500" kern="1200" dirty="0">
                <a:solidFill>
                  <a:srgbClr val="13284B"/>
                </a:solidFill>
                <a:effectLst/>
                <a:latin typeface="Arial" panose="020B0604020202020204" pitchFamily="34" charset="0"/>
                <a:ea typeface="+mn-ea"/>
                <a:cs typeface="+mn-cs"/>
              </a:rPr>
              <a:t>: Merchandise, shout-outs on social media, and opportunities for future collaborations.</a:t>
            </a:r>
            <a:endParaRPr lang="en-US" sz="1500" dirty="0">
              <a:effectLst/>
            </a:endParaRPr>
          </a:p>
          <a:p>
            <a:pPr marL="0" algn="l" rtl="0" eaLnBrk="1" latinLnBrk="0" hangingPunct="1">
              <a:buNone/>
            </a:pPr>
            <a:r>
              <a:rPr lang="en-US" sz="1500" b="1" kern="1200" dirty="0">
                <a:solidFill>
                  <a:srgbClr val="13284B"/>
                </a:solidFill>
                <a:effectLst/>
                <a:latin typeface="Arial" panose="020B0604020202020204" pitchFamily="34" charset="0"/>
                <a:ea typeface="+mn-ea"/>
                <a:cs typeface="+mn-cs"/>
              </a:rPr>
              <a:t>Community Engagement</a:t>
            </a:r>
            <a:r>
              <a:rPr lang="en-US" sz="1500" kern="1200" dirty="0">
                <a:solidFill>
                  <a:srgbClr val="13284B"/>
                </a:solidFill>
                <a:effectLst/>
                <a:latin typeface="Arial" panose="020B0604020202020204" pitchFamily="34" charset="0"/>
                <a:ea typeface="+mn-ea"/>
                <a:cs typeface="+mn-cs"/>
              </a:rPr>
              <a:t>: Engage the community by allowing the public to vote for their favorite entries, adding an element of crowd participation.</a:t>
            </a:r>
            <a:endParaRPr lang="en-US" sz="1500" dirty="0">
              <a:effectLst/>
            </a:endParaRPr>
          </a:p>
          <a:p>
            <a:pPr marL="0" algn="l" rtl="0" eaLnBrk="1" latinLnBrk="0" hangingPunct="1">
              <a:buNone/>
            </a:pPr>
            <a:r>
              <a:rPr lang="en-US" sz="1500" b="1" kern="1200" dirty="0">
                <a:solidFill>
                  <a:srgbClr val="13284B"/>
                </a:solidFill>
                <a:effectLst/>
                <a:latin typeface="Arial" panose="020B0604020202020204" pitchFamily="34" charset="0"/>
                <a:ea typeface="+mn-ea"/>
                <a:cs typeface="+mn-cs"/>
              </a:rPr>
              <a:t>Post-Contest Actions</a:t>
            </a:r>
            <a:endParaRPr lang="en-US" sz="1500" dirty="0">
              <a:effectLst/>
            </a:endParaRPr>
          </a:p>
          <a:p>
            <a:pPr marL="0" algn="l" rtl="0" eaLnBrk="1" latinLnBrk="0" hangingPunct="1">
              <a:buNone/>
            </a:pPr>
            <a:r>
              <a:rPr lang="en-US" sz="1500" b="1" kern="1200" dirty="0">
                <a:solidFill>
                  <a:srgbClr val="13284B"/>
                </a:solidFill>
                <a:effectLst/>
                <a:latin typeface="Arial" panose="020B0604020202020204" pitchFamily="34" charset="0"/>
                <a:ea typeface="+mn-ea"/>
                <a:cs typeface="+mn-cs"/>
              </a:rPr>
              <a:t>Content Creation</a:t>
            </a:r>
            <a:r>
              <a:rPr lang="en-US" sz="1500" kern="1200" dirty="0">
                <a:solidFill>
                  <a:srgbClr val="13284B"/>
                </a:solidFill>
                <a:effectLst/>
                <a:latin typeface="Arial" panose="020B0604020202020204" pitchFamily="34" charset="0"/>
                <a:ea typeface="+mn-ea"/>
                <a:cs typeface="+mn-cs"/>
              </a:rPr>
              <a:t>: Work with the winners to produce high-quality content for Stay </a:t>
            </a:r>
            <a:r>
              <a:rPr lang="en-US" sz="1500" kern="1200" dirty="0" err="1">
                <a:solidFill>
                  <a:srgbClr val="13284B"/>
                </a:solidFill>
                <a:effectLst/>
                <a:latin typeface="Arial" panose="020B0604020202020204" pitchFamily="34" charset="0"/>
                <a:ea typeface="+mn-ea"/>
                <a:cs typeface="+mn-cs"/>
              </a:rPr>
              <a:t>Tranquilo’s</a:t>
            </a:r>
            <a:r>
              <a:rPr lang="en-US" sz="1500" kern="1200" dirty="0">
                <a:solidFill>
                  <a:srgbClr val="13284B"/>
                </a:solidFill>
                <a:effectLst/>
                <a:latin typeface="Arial" panose="020B0604020202020204" pitchFamily="34" charset="0"/>
                <a:ea typeface="+mn-ea"/>
                <a:cs typeface="+mn-cs"/>
              </a:rPr>
              <a:t> platforms.</a:t>
            </a:r>
            <a:endParaRPr lang="en-US" sz="1500" dirty="0">
              <a:effectLst/>
            </a:endParaRPr>
          </a:p>
          <a:p>
            <a:pPr marL="0" algn="l" rtl="0" eaLnBrk="1" latinLnBrk="0" hangingPunct="1">
              <a:buNone/>
            </a:pPr>
            <a:r>
              <a:rPr lang="en-US" sz="1500" b="1" kern="1200" dirty="0">
                <a:solidFill>
                  <a:srgbClr val="13284B"/>
                </a:solidFill>
                <a:effectLst/>
                <a:latin typeface="Arial" panose="020B0604020202020204" pitchFamily="34" charset="0"/>
                <a:ea typeface="+mn-ea"/>
                <a:cs typeface="+mn-cs"/>
              </a:rPr>
              <a:t>Expand Brand Reach</a:t>
            </a:r>
            <a:r>
              <a:rPr lang="en-US" sz="1500" kern="1200" dirty="0">
                <a:solidFill>
                  <a:srgbClr val="13284B"/>
                </a:solidFill>
                <a:effectLst/>
                <a:latin typeface="Arial" panose="020B0604020202020204" pitchFamily="34" charset="0"/>
                <a:ea typeface="+mn-ea"/>
                <a:cs typeface="+mn-cs"/>
              </a:rPr>
              <a:t>: Utilize the new content to increase Stay </a:t>
            </a:r>
            <a:r>
              <a:rPr lang="en-US" sz="1500" kern="1200" dirty="0" err="1">
                <a:solidFill>
                  <a:srgbClr val="13284B"/>
                </a:solidFill>
                <a:effectLst/>
                <a:latin typeface="Arial" panose="020B0604020202020204" pitchFamily="34" charset="0"/>
                <a:ea typeface="+mn-ea"/>
                <a:cs typeface="+mn-cs"/>
              </a:rPr>
              <a:t>Tranquilo’s</a:t>
            </a:r>
            <a:r>
              <a:rPr lang="en-US" sz="1500" kern="1200" dirty="0">
                <a:solidFill>
                  <a:srgbClr val="13284B"/>
                </a:solidFill>
                <a:effectLst/>
                <a:latin typeface="Arial" panose="020B0604020202020204" pitchFamily="34" charset="0"/>
                <a:ea typeface="+mn-ea"/>
                <a:cs typeface="+mn-cs"/>
              </a:rPr>
              <a:t> social media presence and engage with a broader audience.</a:t>
            </a:r>
            <a:endParaRPr lang="en-US" sz="1500" dirty="0">
              <a:effectLst/>
            </a:endParaRPr>
          </a:p>
          <a:p>
            <a:pPr marL="0" algn="l" rtl="0" eaLnBrk="1" latinLnBrk="0" hangingPunct="1">
              <a:buNone/>
            </a:pPr>
            <a:r>
              <a:rPr lang="en-US" sz="1500" b="1" kern="1200" dirty="0">
                <a:solidFill>
                  <a:srgbClr val="13284B"/>
                </a:solidFill>
                <a:effectLst/>
                <a:latin typeface="Arial" panose="020B0604020202020204" pitchFamily="34" charset="0"/>
                <a:ea typeface="+mn-ea"/>
                <a:cs typeface="+mn-cs"/>
              </a:rPr>
              <a:t>Partnerships</a:t>
            </a:r>
            <a:r>
              <a:rPr lang="en-US" sz="1500" kern="1200" dirty="0">
                <a:solidFill>
                  <a:srgbClr val="13284B"/>
                </a:solidFill>
                <a:effectLst/>
                <a:latin typeface="Arial" panose="020B0604020202020204" pitchFamily="34" charset="0"/>
                <a:ea typeface="+mn-ea"/>
                <a:cs typeface="+mn-cs"/>
              </a:rPr>
              <a:t>: For those with significant audience engagement, consider long-term collaboration or brand ambassador roles.</a:t>
            </a:r>
            <a:endParaRPr lang="en-US" sz="1500" dirty="0">
              <a:effectLst/>
            </a:endParaRPr>
          </a:p>
        </p:txBody>
      </p:sp>
    </p:spTree>
    <p:extLst>
      <p:ext uri="{BB962C8B-B14F-4D97-AF65-F5344CB8AC3E}">
        <p14:creationId xmlns:p14="http://schemas.microsoft.com/office/powerpoint/2010/main" val="131423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6106B-95F3-AF6D-F3CC-2AB626A72653}"/>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B8DFC89-9E40-2541-14FF-316356DED0CF}"/>
              </a:ext>
            </a:extLst>
          </p:cNvPr>
          <p:cNvSpPr>
            <a:spLocks noGrp="1"/>
          </p:cNvSpPr>
          <p:nvPr>
            <p:ph type="title"/>
          </p:nvPr>
        </p:nvSpPr>
        <p:spPr/>
        <p:txBody>
          <a:bodyPr/>
          <a:lstStyle/>
          <a:p>
            <a:r>
              <a:rPr lang="en-US" dirty="0"/>
              <a:t>Appendix J</a:t>
            </a:r>
          </a:p>
        </p:txBody>
      </p:sp>
      <p:sp>
        <p:nvSpPr>
          <p:cNvPr id="3" name="TextBox 2">
            <a:extLst>
              <a:ext uri="{FF2B5EF4-FFF2-40B4-BE49-F238E27FC236}">
                <a16:creationId xmlns:a16="http://schemas.microsoft.com/office/drawing/2014/main" id="{13FA511A-BCA7-A190-6814-FA0E3E847723}"/>
              </a:ext>
            </a:extLst>
          </p:cNvPr>
          <p:cNvSpPr txBox="1"/>
          <p:nvPr/>
        </p:nvSpPr>
        <p:spPr>
          <a:xfrm>
            <a:off x="310980" y="892174"/>
            <a:ext cx="8518296" cy="1477328"/>
          </a:xfrm>
          <a:prstGeom prst="rect">
            <a:avLst/>
          </a:prstGeom>
          <a:noFill/>
          <a:ln>
            <a:solidFill>
              <a:schemeClr val="tx1"/>
            </a:solidFill>
          </a:ln>
        </p:spPr>
        <p:txBody>
          <a:bodyPr wrap="square">
            <a:spAutoFit/>
          </a:bodyPr>
          <a:lstStyle/>
          <a:p>
            <a:pPr marL="0" algn="l" rtl="0" eaLnBrk="1" latinLnBrk="0" hangingPunct="1">
              <a:buNone/>
            </a:pPr>
            <a:r>
              <a:rPr lang="en-US" sz="1500" b="1" kern="1200" dirty="0">
                <a:solidFill>
                  <a:srgbClr val="13284B"/>
                </a:solidFill>
                <a:effectLst/>
                <a:latin typeface="Arial" panose="020B0604020202020204" pitchFamily="34" charset="0"/>
                <a:ea typeface="+mn-ea"/>
                <a:cs typeface="+mn-cs"/>
              </a:rPr>
              <a:t>Key Steps for the Contest (Part 4)</a:t>
            </a:r>
            <a:endParaRPr lang="en-US" sz="1500" dirty="0">
              <a:effectLst/>
            </a:endParaRPr>
          </a:p>
          <a:p>
            <a:pPr marL="0" algn="l" rtl="0" eaLnBrk="1" latinLnBrk="0" hangingPunct="1">
              <a:buNone/>
            </a:pPr>
            <a:r>
              <a:rPr lang="en-US" sz="1500" b="1" kern="1200" dirty="0">
                <a:solidFill>
                  <a:srgbClr val="13284B"/>
                </a:solidFill>
                <a:effectLst/>
                <a:latin typeface="Arial" panose="020B0604020202020204" pitchFamily="34" charset="0"/>
                <a:ea typeface="+mn-ea"/>
                <a:cs typeface="+mn-cs"/>
              </a:rPr>
              <a:t>Conclusion</a:t>
            </a:r>
            <a:endParaRPr lang="en-US" sz="1500" dirty="0">
              <a:effectLst/>
            </a:endParaRPr>
          </a:p>
          <a:p>
            <a:pPr marL="0" algn="l" rtl="0" eaLnBrk="1" latinLnBrk="0" hangingPunct="1"/>
            <a:r>
              <a:rPr lang="en-US" sz="1500" kern="1200" dirty="0">
                <a:solidFill>
                  <a:srgbClr val="13284B"/>
                </a:solidFill>
                <a:effectLst/>
                <a:latin typeface="Arial" panose="020B0604020202020204" pitchFamily="34" charset="0"/>
                <a:ea typeface="+mn-ea"/>
                <a:cs typeface="+mn-cs"/>
              </a:rPr>
              <a:t>The </a:t>
            </a:r>
            <a:r>
              <a:rPr lang="en-US" sz="1500" b="1" kern="1200" dirty="0">
                <a:solidFill>
                  <a:srgbClr val="13284B"/>
                </a:solidFill>
                <a:effectLst/>
                <a:latin typeface="Arial" panose="020B0604020202020204" pitchFamily="34" charset="0"/>
                <a:ea typeface="+mn-ea"/>
                <a:cs typeface="+mn-cs"/>
              </a:rPr>
              <a:t>Stay </a:t>
            </a:r>
            <a:r>
              <a:rPr lang="en-US" sz="1500" b="1" kern="1200" dirty="0" err="1">
                <a:solidFill>
                  <a:srgbClr val="13284B"/>
                </a:solidFill>
                <a:effectLst/>
                <a:latin typeface="Arial" panose="020B0604020202020204" pitchFamily="34" charset="0"/>
                <a:ea typeface="+mn-ea"/>
                <a:cs typeface="+mn-cs"/>
              </a:rPr>
              <a:t>Tranquilo</a:t>
            </a:r>
            <a:r>
              <a:rPr lang="en-US" sz="1500" b="1" kern="1200" dirty="0">
                <a:solidFill>
                  <a:srgbClr val="13284B"/>
                </a:solidFill>
                <a:effectLst/>
                <a:latin typeface="Arial" panose="020B0604020202020204" pitchFamily="34" charset="0"/>
                <a:ea typeface="+mn-ea"/>
                <a:cs typeface="+mn-cs"/>
              </a:rPr>
              <a:t> Content Creation Contest</a:t>
            </a:r>
            <a:r>
              <a:rPr lang="en-US" sz="1500" kern="1200" dirty="0">
                <a:solidFill>
                  <a:srgbClr val="13284B"/>
                </a:solidFill>
                <a:effectLst/>
                <a:latin typeface="Arial" panose="020B0604020202020204" pitchFamily="34" charset="0"/>
                <a:ea typeface="+mn-ea"/>
                <a:cs typeface="+mn-cs"/>
              </a:rPr>
              <a:t> offers a unique opportunity to tap into the creative potential of the audience, especially Latina content creators. By fostering this kind of engagement, Stay </a:t>
            </a:r>
            <a:r>
              <a:rPr lang="en-US" sz="1500" kern="1200" dirty="0" err="1">
                <a:solidFill>
                  <a:srgbClr val="13284B"/>
                </a:solidFill>
                <a:effectLst/>
                <a:latin typeface="Arial" panose="020B0604020202020204" pitchFamily="34" charset="0"/>
                <a:ea typeface="+mn-ea"/>
                <a:cs typeface="+mn-cs"/>
              </a:rPr>
              <a:t>Tranquilo</a:t>
            </a:r>
            <a:r>
              <a:rPr lang="en-US" sz="1500" kern="1200" dirty="0">
                <a:solidFill>
                  <a:srgbClr val="13284B"/>
                </a:solidFill>
                <a:effectLst/>
                <a:latin typeface="Arial" panose="020B0604020202020204" pitchFamily="34" charset="0"/>
                <a:ea typeface="+mn-ea"/>
                <a:cs typeface="+mn-cs"/>
              </a:rPr>
              <a:t> not only increases its social media presence but also identifies potential partners who align with the brand's cultural values and market goals.</a:t>
            </a:r>
            <a:endParaRPr lang="en-US" sz="1500" dirty="0">
              <a:effectLst/>
            </a:endParaRPr>
          </a:p>
        </p:txBody>
      </p:sp>
    </p:spTree>
    <p:extLst>
      <p:ext uri="{BB962C8B-B14F-4D97-AF65-F5344CB8AC3E}">
        <p14:creationId xmlns:p14="http://schemas.microsoft.com/office/powerpoint/2010/main" val="16500709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05F15-667A-29AD-34D6-D90FAC53DEF3}"/>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BC44925E-3B03-64B6-E7DF-D91669B45EE0}"/>
              </a:ext>
            </a:extLst>
          </p:cNvPr>
          <p:cNvSpPr>
            <a:spLocks noGrp="1"/>
          </p:cNvSpPr>
          <p:nvPr>
            <p:ph type="title"/>
          </p:nvPr>
        </p:nvSpPr>
        <p:spPr/>
        <p:txBody>
          <a:bodyPr/>
          <a:lstStyle/>
          <a:p>
            <a:r>
              <a:rPr lang="en-US" dirty="0"/>
              <a:t>Appendix K</a:t>
            </a:r>
          </a:p>
        </p:txBody>
      </p:sp>
      <p:pic>
        <p:nvPicPr>
          <p:cNvPr id="4" name="Picture 3" descr="A screenshot of a web page&#10;&#10;AI-generated content may be incorrect.">
            <a:extLst>
              <a:ext uri="{FF2B5EF4-FFF2-40B4-BE49-F238E27FC236}">
                <a16:creationId xmlns:a16="http://schemas.microsoft.com/office/drawing/2014/main" id="{FC267FD8-873B-D6D6-1808-D4B086796CF0}"/>
              </a:ext>
            </a:extLst>
          </p:cNvPr>
          <p:cNvPicPr>
            <a:picLocks noChangeAspect="1"/>
          </p:cNvPicPr>
          <p:nvPr/>
        </p:nvPicPr>
        <p:blipFill>
          <a:blip r:embed="rId3"/>
          <a:stretch>
            <a:fillRect/>
          </a:stretch>
        </p:blipFill>
        <p:spPr>
          <a:xfrm>
            <a:off x="1305785" y="1010284"/>
            <a:ext cx="6532429" cy="3599815"/>
          </a:xfrm>
          <a:prstGeom prst="rect">
            <a:avLst/>
          </a:prstGeom>
        </p:spPr>
      </p:pic>
    </p:spTree>
    <p:extLst>
      <p:ext uri="{BB962C8B-B14F-4D97-AF65-F5344CB8AC3E}">
        <p14:creationId xmlns:p14="http://schemas.microsoft.com/office/powerpoint/2010/main" val="3916585895"/>
      </p:ext>
    </p:extLst>
  </p:cSld>
  <p:clrMapOvr>
    <a:masterClrMapping/>
  </p:clrMapOvr>
</p:sld>
</file>

<file path=ppt/theme/theme1.xml><?xml version="1.0" encoding="utf-8"?>
<a:theme xmlns:a="http://schemas.openxmlformats.org/drawingml/2006/main" name="Illinois Business Consulting (Spring 2018)">
  <a:themeElements>
    <a:clrScheme name="IBC (Fall 2018)">
      <a:dk1>
        <a:srgbClr val="13284B"/>
      </a:dk1>
      <a:lt1>
        <a:srgbClr val="FFFFFF"/>
      </a:lt1>
      <a:dk2>
        <a:srgbClr val="13284B"/>
      </a:dk2>
      <a:lt2>
        <a:srgbClr val="FFFFFF"/>
      </a:lt2>
      <a:accent1>
        <a:srgbClr val="13284B"/>
      </a:accent1>
      <a:accent2>
        <a:srgbClr val="E84927"/>
      </a:accent2>
      <a:accent3>
        <a:srgbClr val="336FCA"/>
      </a:accent3>
      <a:accent4>
        <a:srgbClr val="838383"/>
      </a:accent4>
      <a:accent5>
        <a:srgbClr val="ADADAD"/>
      </a:accent5>
      <a:accent6>
        <a:srgbClr val="D6D6D6"/>
      </a:accent6>
      <a:hlink>
        <a:srgbClr val="E84927"/>
      </a:hlink>
      <a:folHlink>
        <a:srgbClr val="E8492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tx1"/>
          </a:solidFill>
        </a:ln>
        <a:effectLst/>
      </a:spPr>
      <a:bodyPr rot="0" spcFirstLastPara="0" vertOverflow="overflow" horzOverflow="overflow" vert="horz" wrap="square" lIns="91440" tIns="91440" rIns="91440" bIns="91440" numCol="1" spcCol="0" rtlCol="0" fromWordArt="0" anchor="t" anchorCtr="0" forceAA="0" compatLnSpc="1">
        <a:prstTxWarp prst="textNoShape">
          <a:avLst/>
        </a:prstTxWarp>
        <a:noAutofit/>
      </a:bodyPr>
      <a:lstStyle>
        <a:defPPr algn="l">
          <a:defRPr sz="1100" dirty="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ln>
          <a:solidFill>
            <a:schemeClr val="tx1"/>
          </a:solidFill>
        </a:ln>
      </a:spPr>
      <a:bodyPr wrap="square" tIns="91440" bIns="91440" rtlCol="0">
        <a:noAutofit/>
      </a:bodyPr>
      <a:lstStyle>
        <a:defPPr algn="l">
          <a:defRPr sz="1100" dirty="0" smtClean="0"/>
        </a:defPPr>
      </a:lstStyle>
    </a:txDef>
  </a:objectDefaults>
  <a:extraClrSchemeLst/>
  <a:extLst>
    <a:ext uri="{05A4C25C-085E-4340-85A3-A5531E510DB2}">
      <thm15:themeFamily xmlns:thm15="http://schemas.microsoft.com/office/thememl/2012/main" name="IBC Template (Fall 2018)" id="{B025E637-6D08-9146-B02F-E3F224C5D4CD}" vid="{A87B1593-3495-3047-BB64-69530E8745BB}"/>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7F91DAE90E6640BCA009F8CD35F847" ma:contentTypeVersion="4" ma:contentTypeDescription="Create a new document." ma:contentTypeScope="" ma:versionID="135d73ccf3c27889a9af9f8a6075bf22">
  <xsd:schema xmlns:xsd="http://www.w3.org/2001/XMLSchema" xmlns:xs="http://www.w3.org/2001/XMLSchema" xmlns:p="http://schemas.microsoft.com/office/2006/metadata/properties" xmlns:ns2="e077e106-d9f8-41f8-89e3-ba42b15a1b27" targetNamespace="http://schemas.microsoft.com/office/2006/metadata/properties" ma:root="true" ma:fieldsID="e0f19d540c9b2c8c807964f323b31ee9" ns2:_="">
    <xsd:import namespace="e077e106-d9f8-41f8-89e3-ba42b15a1b2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77e106-d9f8-41f8-89e3-ba42b15a1b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900ADE-3BFB-40D7-B153-AAB98EF639B0}">
  <ds:schemaRefs>
    <ds:schemaRef ds:uri="http://schemas.microsoft.com/sharepoint/v3/contenttype/forms"/>
  </ds:schemaRefs>
</ds:datastoreItem>
</file>

<file path=customXml/itemProps2.xml><?xml version="1.0" encoding="utf-8"?>
<ds:datastoreItem xmlns:ds="http://schemas.openxmlformats.org/officeDocument/2006/customXml" ds:itemID="{2B2EBA49-2744-49F1-B3A1-E1EE6CC114F1}">
  <ds:schemaRefs>
    <ds:schemaRef ds:uri="http://schemas.microsoft.com/office/2006/metadata/properties"/>
    <ds:schemaRef ds:uri="http://schemas.microsoft.com/office/infopath/2007/PartnerControls"/>
    <ds:schemaRef ds:uri="http://purl.org/dc/terms/"/>
    <ds:schemaRef ds:uri="http://purl.org/dc/dcmitype/"/>
    <ds:schemaRef ds:uri="http://schemas.microsoft.com/office/2006/documentManagement/types"/>
    <ds:schemaRef ds:uri="http://purl.org/dc/elements/1.1/"/>
    <ds:schemaRef ds:uri="http://www.w3.org/XML/1998/namespace"/>
    <ds:schemaRef ds:uri="http://schemas.openxmlformats.org/package/2006/metadata/core-properties"/>
    <ds:schemaRef ds:uri="e077e106-d9f8-41f8-89e3-ba42b15a1b27"/>
  </ds:schemaRefs>
</ds:datastoreItem>
</file>

<file path=customXml/itemProps3.xml><?xml version="1.0" encoding="utf-8"?>
<ds:datastoreItem xmlns:ds="http://schemas.openxmlformats.org/officeDocument/2006/customXml" ds:itemID="{F309E358-1E82-4435-B257-CEE5F833A3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77e106-d9f8-41f8-89e3-ba42b15a1b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Illinois Business Consulting (Spring 2018)</Template>
  <TotalTime>4114</TotalTime>
  <Words>6274</Words>
  <Application>Microsoft Office PowerPoint</Application>
  <PresentationFormat>On-screen Show (16:9)</PresentationFormat>
  <Paragraphs>434</Paragraphs>
  <Slides>25</Slides>
  <Notes>23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vt:i4>
      </vt:variant>
    </vt:vector>
  </HeadingPairs>
  <TitlesOfParts>
    <vt:vector size="33" baseType="lpstr">
      <vt:lpstr>Aptos</vt:lpstr>
      <vt:lpstr>Arial</vt:lpstr>
      <vt:lpstr>Calibri</vt:lpstr>
      <vt:lpstr>Courier New</vt:lpstr>
      <vt:lpstr>Didot</vt:lpstr>
      <vt:lpstr>Wingdings</vt:lpstr>
      <vt:lpstr>Illinois Business Consulting (Spring 2018)</vt:lpstr>
      <vt:lpstr>2_Office Theme</vt:lpstr>
      <vt:lpstr>Stay Tranquilo Monetizing Culture, Building Community, and Scaling Impact</vt:lpstr>
      <vt:lpstr>Executive Summary Problem Statement &amp; Why It Matters</vt:lpstr>
      <vt:lpstr>Industry &amp; Competitive Analysis</vt:lpstr>
      <vt:lpstr>Methodology How We Arrived at Our Recommendation</vt:lpstr>
      <vt:lpstr>Strengthening Brand Positioning</vt:lpstr>
      <vt:lpstr>Audience Segmentation Who Stay Tranquilo Should Target</vt:lpstr>
      <vt:lpstr>Monetization Strategy How Stay Tranquilo Will Generate Revenue</vt:lpstr>
      <vt:lpstr>Implementation Plan Execution Timeline</vt:lpstr>
      <vt:lpstr>Summary &amp; Call to Action</vt:lpstr>
      <vt:lpstr>PowerPoint Presentation</vt:lpstr>
      <vt:lpstr>Appendix A</vt:lpstr>
      <vt:lpstr>Appendix B</vt:lpstr>
      <vt:lpstr>Appendix C</vt:lpstr>
      <vt:lpstr>Appendix D</vt:lpstr>
      <vt:lpstr>Appendix E</vt:lpstr>
      <vt:lpstr>Appendix F</vt:lpstr>
      <vt:lpstr>Appendix G</vt:lpstr>
      <vt:lpstr>Appendix H</vt:lpstr>
      <vt:lpstr>Appendix I</vt:lpstr>
      <vt:lpstr>Appendix J</vt:lpstr>
      <vt:lpstr>Appendix J</vt:lpstr>
      <vt:lpstr>Appendix J</vt:lpstr>
      <vt:lpstr>Appendix J</vt:lpstr>
      <vt:lpstr>Appendix J</vt:lpstr>
      <vt:lpstr>Appendix 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(Option 1)</dc:title>
  <dc:creator>Singleton, Jacob R</dc:creator>
  <cp:lastModifiedBy>Gbotoe, Madina</cp:lastModifiedBy>
  <cp:revision>34</cp:revision>
  <dcterms:created xsi:type="dcterms:W3CDTF">2019-01-17T04:31:36Z</dcterms:created>
  <dcterms:modified xsi:type="dcterms:W3CDTF">2025-09-29T04:32:30Z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0x0101007C7F91DAE90E6640BCA009F8CD35F847</vt:lpwstr>
  </property>
</Properties>
</file>